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4"/>
  </p:sldMasterIdLst>
  <p:notesMasterIdLst>
    <p:notesMasterId r:id="rId90"/>
  </p:notesMasterIdLst>
  <p:handoutMasterIdLst>
    <p:handoutMasterId r:id="rId91"/>
  </p:handoutMasterIdLst>
  <p:sldIdLst>
    <p:sldId id="333" r:id="rId5"/>
    <p:sldId id="456" r:id="rId6"/>
    <p:sldId id="397" r:id="rId7"/>
    <p:sldId id="455" r:id="rId8"/>
    <p:sldId id="461" r:id="rId9"/>
    <p:sldId id="401" r:id="rId10"/>
    <p:sldId id="404" r:id="rId11"/>
    <p:sldId id="406" r:id="rId12"/>
    <p:sldId id="407" r:id="rId13"/>
    <p:sldId id="411" r:id="rId14"/>
    <p:sldId id="463" r:id="rId15"/>
    <p:sldId id="464" r:id="rId16"/>
    <p:sldId id="443" r:id="rId17"/>
    <p:sldId id="408" r:id="rId18"/>
    <p:sldId id="444" r:id="rId19"/>
    <p:sldId id="412" r:id="rId20"/>
    <p:sldId id="434" r:id="rId21"/>
    <p:sldId id="409" r:id="rId22"/>
    <p:sldId id="396" r:id="rId23"/>
    <p:sldId id="462" r:id="rId24"/>
    <p:sldId id="399" r:id="rId25"/>
    <p:sldId id="400" r:id="rId26"/>
    <p:sldId id="446" r:id="rId27"/>
    <p:sldId id="465" r:id="rId28"/>
    <p:sldId id="440" r:id="rId29"/>
    <p:sldId id="439" r:id="rId30"/>
    <p:sldId id="413" r:id="rId31"/>
    <p:sldId id="414" r:id="rId32"/>
    <p:sldId id="445" r:id="rId33"/>
    <p:sldId id="448" r:id="rId34"/>
    <p:sldId id="449" r:id="rId35"/>
    <p:sldId id="450" r:id="rId36"/>
    <p:sldId id="451" r:id="rId37"/>
    <p:sldId id="452" r:id="rId38"/>
    <p:sldId id="453" r:id="rId39"/>
    <p:sldId id="415" r:id="rId40"/>
    <p:sldId id="416" r:id="rId41"/>
    <p:sldId id="417" r:id="rId42"/>
    <p:sldId id="458" r:id="rId43"/>
    <p:sldId id="418" r:id="rId44"/>
    <p:sldId id="419" r:id="rId45"/>
    <p:sldId id="420" r:id="rId46"/>
    <p:sldId id="421" r:id="rId47"/>
    <p:sldId id="422" r:id="rId48"/>
    <p:sldId id="423" r:id="rId49"/>
    <p:sldId id="424" r:id="rId50"/>
    <p:sldId id="441" r:id="rId51"/>
    <p:sldId id="425" r:id="rId52"/>
    <p:sldId id="426" r:id="rId53"/>
    <p:sldId id="427" r:id="rId54"/>
    <p:sldId id="428" r:id="rId55"/>
    <p:sldId id="429" r:id="rId56"/>
    <p:sldId id="430" r:id="rId57"/>
    <p:sldId id="431" r:id="rId58"/>
    <p:sldId id="432" r:id="rId59"/>
    <p:sldId id="398" r:id="rId60"/>
    <p:sldId id="394" r:id="rId61"/>
    <p:sldId id="466" r:id="rId62"/>
    <p:sldId id="437" r:id="rId63"/>
    <p:sldId id="436" r:id="rId64"/>
    <p:sldId id="457" r:id="rId65"/>
    <p:sldId id="447" r:id="rId66"/>
    <p:sldId id="438" r:id="rId67"/>
    <p:sldId id="467" r:id="rId68"/>
    <p:sldId id="459" r:id="rId69"/>
    <p:sldId id="460" r:id="rId70"/>
    <p:sldId id="256" r:id="rId71"/>
    <p:sldId id="259" r:id="rId72"/>
    <p:sldId id="267" r:id="rId73"/>
    <p:sldId id="268" r:id="rId74"/>
    <p:sldId id="269" r:id="rId75"/>
    <p:sldId id="270" r:id="rId76"/>
    <p:sldId id="271" r:id="rId77"/>
    <p:sldId id="312" r:id="rId78"/>
    <p:sldId id="272" r:id="rId79"/>
    <p:sldId id="273" r:id="rId80"/>
    <p:sldId id="274" r:id="rId81"/>
    <p:sldId id="313" r:id="rId82"/>
    <p:sldId id="314" r:id="rId83"/>
    <p:sldId id="315" r:id="rId84"/>
    <p:sldId id="316" r:id="rId85"/>
    <p:sldId id="317" r:id="rId86"/>
    <p:sldId id="318" r:id="rId87"/>
    <p:sldId id="310" r:id="rId88"/>
    <p:sldId id="265" r:id="rId89"/>
  </p:sldIdLst>
  <p:sldSz cx="12190413" cy="6858000"/>
  <p:notesSz cx="9144000" cy="6858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6357" autoAdjust="0"/>
  </p:normalViewPr>
  <p:slideViewPr>
    <p:cSldViewPr>
      <p:cViewPr varScale="1">
        <p:scale>
          <a:sx n="117" d="100"/>
          <a:sy n="117" d="100"/>
        </p:scale>
        <p:origin x="60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04"/>
    </p:cViewPr>
  </p:sorterViewPr>
  <p:notesViewPr>
    <p:cSldViewPr>
      <p:cViewPr varScale="1">
        <p:scale>
          <a:sx n="110" d="100"/>
          <a:sy n="110" d="100"/>
        </p:scale>
        <p:origin x="126" y="73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D3A16-792E-4784-AF24-EF4946C3852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8C512C5-15B4-4BB6-A183-50A784FB2683}">
      <dgm:prSet/>
      <dgm:spPr/>
      <dgm:t>
        <a:bodyPr/>
        <a:lstStyle/>
        <a:p>
          <a:r>
            <a:rPr lang="fi-FI"/>
            <a:t>Etsintäsuunnitelma piirrettävä karttaan</a:t>
          </a:r>
          <a:endParaRPr lang="en-US"/>
        </a:p>
      </dgm:t>
    </dgm:pt>
    <dgm:pt modelId="{E185AFD0-A3D3-4438-9588-194012A834FF}" type="parTrans" cxnId="{C7908DAB-BF19-4268-9D0C-2FD0AE3E1600}">
      <dgm:prSet/>
      <dgm:spPr/>
      <dgm:t>
        <a:bodyPr/>
        <a:lstStyle/>
        <a:p>
          <a:endParaRPr lang="en-US"/>
        </a:p>
      </dgm:t>
    </dgm:pt>
    <dgm:pt modelId="{B72B3BFA-33D3-4294-AA1E-53001C358F37}" type="sibTrans" cxnId="{C7908DAB-BF19-4268-9D0C-2FD0AE3E1600}">
      <dgm:prSet/>
      <dgm:spPr/>
      <dgm:t>
        <a:bodyPr/>
        <a:lstStyle/>
        <a:p>
          <a:endParaRPr lang="en-US"/>
        </a:p>
      </dgm:t>
    </dgm:pt>
    <dgm:pt modelId="{EEC69565-D352-4F95-AA16-4130DFE94787}">
      <dgm:prSet/>
      <dgm:spPr/>
      <dgm:t>
        <a:bodyPr/>
        <a:lstStyle/>
        <a:p>
          <a:r>
            <a:rPr lang="fi-FI" dirty="0"/>
            <a:t>Tuomari hyväksyy</a:t>
          </a:r>
          <a:endParaRPr lang="en-US" dirty="0"/>
        </a:p>
      </dgm:t>
    </dgm:pt>
    <dgm:pt modelId="{CF4E40C6-596D-4492-81F5-544C5C4AC3AD}" type="parTrans" cxnId="{631B2C53-834E-4EEE-8349-6F5FC7C24012}">
      <dgm:prSet/>
      <dgm:spPr/>
      <dgm:t>
        <a:bodyPr/>
        <a:lstStyle/>
        <a:p>
          <a:endParaRPr lang="en-US"/>
        </a:p>
      </dgm:t>
    </dgm:pt>
    <dgm:pt modelId="{F4949EFD-8073-4FB7-9ABA-66F5F119C2C9}" type="sibTrans" cxnId="{631B2C53-834E-4EEE-8349-6F5FC7C24012}">
      <dgm:prSet/>
      <dgm:spPr/>
      <dgm:t>
        <a:bodyPr/>
        <a:lstStyle/>
        <a:p>
          <a:endParaRPr lang="en-US"/>
        </a:p>
      </dgm:t>
    </dgm:pt>
    <dgm:pt modelId="{0B55F26A-1FC2-4A5C-8FA5-FD99B288167D}">
      <dgm:prSet/>
      <dgm:spPr/>
      <dgm:t>
        <a:bodyPr/>
        <a:lstStyle/>
        <a:p>
          <a:r>
            <a:rPr lang="fi-FI" dirty="0"/>
            <a:t>Tuomari hyväksyy mahdolliset suunnitelman muutokset</a:t>
          </a:r>
          <a:endParaRPr lang="en-US" dirty="0"/>
        </a:p>
      </dgm:t>
    </dgm:pt>
    <dgm:pt modelId="{11FD293D-A83C-4CE9-9C7A-3F4B29653AD0}" type="parTrans" cxnId="{1C9D4856-B50C-4061-98BC-D6C3DAF8763B}">
      <dgm:prSet/>
      <dgm:spPr/>
      <dgm:t>
        <a:bodyPr/>
        <a:lstStyle/>
        <a:p>
          <a:endParaRPr lang="en-US"/>
        </a:p>
      </dgm:t>
    </dgm:pt>
    <dgm:pt modelId="{32372475-4922-4B7E-B8D5-022A5119ECF6}" type="sibTrans" cxnId="{1C9D4856-B50C-4061-98BC-D6C3DAF8763B}">
      <dgm:prSet/>
      <dgm:spPr/>
      <dgm:t>
        <a:bodyPr/>
        <a:lstStyle/>
        <a:p>
          <a:endParaRPr lang="en-US"/>
        </a:p>
      </dgm:t>
    </dgm:pt>
    <dgm:pt modelId="{6DD0B675-2299-4B1B-92DD-4E8415915E8C}">
      <dgm:prSet/>
      <dgm:spPr/>
      <dgm:t>
        <a:bodyPr/>
        <a:lstStyle/>
        <a:p>
          <a:r>
            <a:rPr lang="fi-FI" dirty="0"/>
            <a:t>Liikkuminen ja </a:t>
          </a:r>
          <a:r>
            <a:rPr lang="fi-FI"/>
            <a:t>etsinnän totuttaminen </a:t>
          </a:r>
          <a:r>
            <a:rPr lang="fi-FI" dirty="0"/>
            <a:t>suunnitelman mukaisesti</a:t>
          </a:r>
          <a:endParaRPr lang="en-US" dirty="0"/>
        </a:p>
      </dgm:t>
    </dgm:pt>
    <dgm:pt modelId="{1FD776F6-8F11-405D-9270-D9050FC7DE35}" type="parTrans" cxnId="{E2278EC7-BCA0-478C-A5FB-AB7CB7242335}">
      <dgm:prSet/>
      <dgm:spPr/>
      <dgm:t>
        <a:bodyPr/>
        <a:lstStyle/>
        <a:p>
          <a:endParaRPr lang="en-US"/>
        </a:p>
      </dgm:t>
    </dgm:pt>
    <dgm:pt modelId="{CBE630BB-09EA-4529-AC3C-2EA6AB07D8EF}" type="sibTrans" cxnId="{E2278EC7-BCA0-478C-A5FB-AB7CB7242335}">
      <dgm:prSet/>
      <dgm:spPr/>
      <dgm:t>
        <a:bodyPr/>
        <a:lstStyle/>
        <a:p>
          <a:endParaRPr lang="en-US"/>
        </a:p>
      </dgm:t>
    </dgm:pt>
    <dgm:pt modelId="{BA266F83-B1FD-46BA-AF9E-07BDA3190163}" type="pres">
      <dgm:prSet presAssocID="{645D3A16-792E-4784-AF24-EF4946C38529}" presName="linear" presStyleCnt="0">
        <dgm:presLayoutVars>
          <dgm:animLvl val="lvl"/>
          <dgm:resizeHandles val="exact"/>
        </dgm:presLayoutVars>
      </dgm:prSet>
      <dgm:spPr/>
    </dgm:pt>
    <dgm:pt modelId="{4AB86819-3054-4F2F-9175-B2AA5218A9A1}" type="pres">
      <dgm:prSet presAssocID="{C8C512C5-15B4-4BB6-A183-50A784FB2683}" presName="parentText" presStyleLbl="node1" presStyleIdx="0" presStyleCnt="4">
        <dgm:presLayoutVars>
          <dgm:chMax val="0"/>
          <dgm:bulletEnabled val="1"/>
        </dgm:presLayoutVars>
      </dgm:prSet>
      <dgm:spPr/>
    </dgm:pt>
    <dgm:pt modelId="{1D7EADBE-DD34-484A-9CBA-A9356DACA91D}" type="pres">
      <dgm:prSet presAssocID="{B72B3BFA-33D3-4294-AA1E-53001C358F37}" presName="spacer" presStyleCnt="0"/>
      <dgm:spPr/>
    </dgm:pt>
    <dgm:pt modelId="{F259B014-DF8F-4CF0-A2E2-6338634E7494}" type="pres">
      <dgm:prSet presAssocID="{EEC69565-D352-4F95-AA16-4130DFE94787}" presName="parentText" presStyleLbl="node1" presStyleIdx="1" presStyleCnt="4">
        <dgm:presLayoutVars>
          <dgm:chMax val="0"/>
          <dgm:bulletEnabled val="1"/>
        </dgm:presLayoutVars>
      </dgm:prSet>
      <dgm:spPr/>
    </dgm:pt>
    <dgm:pt modelId="{11FB0602-ED8C-4D08-9AAE-9D582C435039}" type="pres">
      <dgm:prSet presAssocID="{F4949EFD-8073-4FB7-9ABA-66F5F119C2C9}" presName="spacer" presStyleCnt="0"/>
      <dgm:spPr/>
    </dgm:pt>
    <dgm:pt modelId="{50A8B153-9D14-493D-A6C8-9916462E4350}" type="pres">
      <dgm:prSet presAssocID="{0B55F26A-1FC2-4A5C-8FA5-FD99B288167D}" presName="parentText" presStyleLbl="node1" presStyleIdx="2" presStyleCnt="4" custLinFactY="96119" custLinFactNeighborX="171" custLinFactNeighborY="100000">
        <dgm:presLayoutVars>
          <dgm:chMax val="0"/>
          <dgm:bulletEnabled val="1"/>
        </dgm:presLayoutVars>
      </dgm:prSet>
      <dgm:spPr/>
    </dgm:pt>
    <dgm:pt modelId="{8D78EE9E-2197-48E5-8ECE-1202057EF394}" type="pres">
      <dgm:prSet presAssocID="{32372475-4922-4B7E-B8D5-022A5119ECF6}" presName="spacer" presStyleCnt="0"/>
      <dgm:spPr/>
    </dgm:pt>
    <dgm:pt modelId="{EA9410D9-9533-4F90-8A30-72B9FB0726AE}" type="pres">
      <dgm:prSet presAssocID="{6DD0B675-2299-4B1B-92DD-4E8415915E8C}" presName="parentText" presStyleLbl="node1" presStyleIdx="3" presStyleCnt="4" custLinFactY="-100000" custLinFactNeighborX="0" custLinFactNeighborY="-134759">
        <dgm:presLayoutVars>
          <dgm:chMax val="0"/>
          <dgm:bulletEnabled val="1"/>
        </dgm:presLayoutVars>
      </dgm:prSet>
      <dgm:spPr/>
    </dgm:pt>
  </dgm:ptLst>
  <dgm:cxnLst>
    <dgm:cxn modelId="{045AC01C-D08D-4152-AA74-85B97B8CE6A7}" type="presOf" srcId="{6DD0B675-2299-4B1B-92DD-4E8415915E8C}" destId="{EA9410D9-9533-4F90-8A30-72B9FB0726AE}" srcOrd="0" destOrd="0" presId="urn:microsoft.com/office/officeart/2005/8/layout/vList2"/>
    <dgm:cxn modelId="{F1413261-3D2C-48CF-94E5-EDFF42B6478C}" type="presOf" srcId="{C8C512C5-15B4-4BB6-A183-50A784FB2683}" destId="{4AB86819-3054-4F2F-9175-B2AA5218A9A1}" srcOrd="0" destOrd="0" presId="urn:microsoft.com/office/officeart/2005/8/layout/vList2"/>
    <dgm:cxn modelId="{631B2C53-834E-4EEE-8349-6F5FC7C24012}" srcId="{645D3A16-792E-4784-AF24-EF4946C38529}" destId="{EEC69565-D352-4F95-AA16-4130DFE94787}" srcOrd="1" destOrd="0" parTransId="{CF4E40C6-596D-4492-81F5-544C5C4AC3AD}" sibTransId="{F4949EFD-8073-4FB7-9ABA-66F5F119C2C9}"/>
    <dgm:cxn modelId="{E9FF3073-F603-4DEA-95F4-7EC49C0119FF}" type="presOf" srcId="{EEC69565-D352-4F95-AA16-4130DFE94787}" destId="{F259B014-DF8F-4CF0-A2E2-6338634E7494}" srcOrd="0" destOrd="0" presId="urn:microsoft.com/office/officeart/2005/8/layout/vList2"/>
    <dgm:cxn modelId="{1C9D4856-B50C-4061-98BC-D6C3DAF8763B}" srcId="{645D3A16-792E-4784-AF24-EF4946C38529}" destId="{0B55F26A-1FC2-4A5C-8FA5-FD99B288167D}" srcOrd="2" destOrd="0" parTransId="{11FD293D-A83C-4CE9-9C7A-3F4B29653AD0}" sibTransId="{32372475-4922-4B7E-B8D5-022A5119ECF6}"/>
    <dgm:cxn modelId="{4A8AF59E-7774-47C5-B48E-E5FB25739F30}" type="presOf" srcId="{0B55F26A-1FC2-4A5C-8FA5-FD99B288167D}" destId="{50A8B153-9D14-493D-A6C8-9916462E4350}" srcOrd="0" destOrd="0" presId="urn:microsoft.com/office/officeart/2005/8/layout/vList2"/>
    <dgm:cxn modelId="{C7908DAB-BF19-4268-9D0C-2FD0AE3E1600}" srcId="{645D3A16-792E-4784-AF24-EF4946C38529}" destId="{C8C512C5-15B4-4BB6-A183-50A784FB2683}" srcOrd="0" destOrd="0" parTransId="{E185AFD0-A3D3-4438-9588-194012A834FF}" sibTransId="{B72B3BFA-33D3-4294-AA1E-53001C358F37}"/>
    <dgm:cxn modelId="{E2278EC7-BCA0-478C-A5FB-AB7CB7242335}" srcId="{645D3A16-792E-4784-AF24-EF4946C38529}" destId="{6DD0B675-2299-4B1B-92DD-4E8415915E8C}" srcOrd="3" destOrd="0" parTransId="{1FD776F6-8F11-405D-9270-D9050FC7DE35}" sibTransId="{CBE630BB-09EA-4529-AC3C-2EA6AB07D8EF}"/>
    <dgm:cxn modelId="{5F02B0EC-1B87-4BA9-BF3A-7823F660ED6B}" type="presOf" srcId="{645D3A16-792E-4784-AF24-EF4946C38529}" destId="{BA266F83-B1FD-46BA-AF9E-07BDA3190163}" srcOrd="0" destOrd="0" presId="urn:microsoft.com/office/officeart/2005/8/layout/vList2"/>
    <dgm:cxn modelId="{5A11401A-7F93-4588-980E-4090E628AA12}" type="presParOf" srcId="{BA266F83-B1FD-46BA-AF9E-07BDA3190163}" destId="{4AB86819-3054-4F2F-9175-B2AA5218A9A1}" srcOrd="0" destOrd="0" presId="urn:microsoft.com/office/officeart/2005/8/layout/vList2"/>
    <dgm:cxn modelId="{480A20F5-05D6-4D7C-A75A-15B2BD09D628}" type="presParOf" srcId="{BA266F83-B1FD-46BA-AF9E-07BDA3190163}" destId="{1D7EADBE-DD34-484A-9CBA-A9356DACA91D}" srcOrd="1" destOrd="0" presId="urn:microsoft.com/office/officeart/2005/8/layout/vList2"/>
    <dgm:cxn modelId="{21ADBD19-C3D1-4A79-99E4-2461F153E1E4}" type="presParOf" srcId="{BA266F83-B1FD-46BA-AF9E-07BDA3190163}" destId="{F259B014-DF8F-4CF0-A2E2-6338634E7494}" srcOrd="2" destOrd="0" presId="urn:microsoft.com/office/officeart/2005/8/layout/vList2"/>
    <dgm:cxn modelId="{850AEA6D-9A1C-4551-9E8F-3A32D44D4AAD}" type="presParOf" srcId="{BA266F83-B1FD-46BA-AF9E-07BDA3190163}" destId="{11FB0602-ED8C-4D08-9AAE-9D582C435039}" srcOrd="3" destOrd="0" presId="urn:microsoft.com/office/officeart/2005/8/layout/vList2"/>
    <dgm:cxn modelId="{B3694B6E-5B16-4947-B521-109C723C304C}" type="presParOf" srcId="{BA266F83-B1FD-46BA-AF9E-07BDA3190163}" destId="{50A8B153-9D14-493D-A6C8-9916462E4350}" srcOrd="4" destOrd="0" presId="urn:microsoft.com/office/officeart/2005/8/layout/vList2"/>
    <dgm:cxn modelId="{85C5EB84-4196-4F26-B6F1-2DABA052102F}" type="presParOf" srcId="{BA266F83-B1FD-46BA-AF9E-07BDA3190163}" destId="{8D78EE9E-2197-48E5-8ECE-1202057EF394}" srcOrd="5" destOrd="0" presId="urn:microsoft.com/office/officeart/2005/8/layout/vList2"/>
    <dgm:cxn modelId="{49283886-82F1-47CF-BC63-400AFE2CCFD5}" type="presParOf" srcId="{BA266F83-B1FD-46BA-AF9E-07BDA3190163}" destId="{EA9410D9-9533-4F90-8A30-72B9FB0726A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86819-3054-4F2F-9175-B2AA5218A9A1}">
      <dsp:nvSpPr>
        <dsp:cNvPr id="0" name=""/>
        <dsp:cNvSpPr/>
      </dsp:nvSpPr>
      <dsp:spPr>
        <a:xfrm>
          <a:off x="0" y="342050"/>
          <a:ext cx="6512756" cy="1233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i-FI" sz="3100" kern="1200"/>
            <a:t>Etsintäsuunnitelma piirrettävä karttaan</a:t>
          </a:r>
          <a:endParaRPr lang="en-US" sz="3100" kern="1200"/>
        </a:p>
      </dsp:txBody>
      <dsp:txXfrm>
        <a:off x="60199" y="402249"/>
        <a:ext cx="6392358" cy="1112781"/>
      </dsp:txXfrm>
    </dsp:sp>
    <dsp:sp modelId="{F259B014-DF8F-4CF0-A2E2-6338634E7494}">
      <dsp:nvSpPr>
        <dsp:cNvPr id="0" name=""/>
        <dsp:cNvSpPr/>
      </dsp:nvSpPr>
      <dsp:spPr>
        <a:xfrm>
          <a:off x="0" y="1664510"/>
          <a:ext cx="6512756" cy="1233179"/>
        </a:xfrm>
        <a:prstGeom prst="roundRect">
          <a:avLst/>
        </a:prstGeom>
        <a:solidFill>
          <a:schemeClr val="accent5">
            <a:hueOff val="2003568"/>
            <a:satOff val="-8793"/>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i-FI" sz="3100" kern="1200" dirty="0"/>
            <a:t>Tuomari hyväksyy</a:t>
          </a:r>
          <a:endParaRPr lang="en-US" sz="3100" kern="1200" dirty="0"/>
        </a:p>
      </dsp:txBody>
      <dsp:txXfrm>
        <a:off x="60199" y="1724709"/>
        <a:ext cx="6392358" cy="1112781"/>
      </dsp:txXfrm>
    </dsp:sp>
    <dsp:sp modelId="{50A8B153-9D14-493D-A6C8-9916462E4350}">
      <dsp:nvSpPr>
        <dsp:cNvPr id="0" name=""/>
        <dsp:cNvSpPr/>
      </dsp:nvSpPr>
      <dsp:spPr>
        <a:xfrm>
          <a:off x="0" y="4261570"/>
          <a:ext cx="6512756" cy="1233179"/>
        </a:xfrm>
        <a:prstGeom prst="roundRect">
          <a:avLst/>
        </a:prstGeom>
        <a:solidFill>
          <a:schemeClr val="accent5">
            <a:hueOff val="4007135"/>
            <a:satOff val="-17587"/>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i-FI" sz="3100" kern="1200" dirty="0"/>
            <a:t>Tuomari hyväksyy mahdolliset suunnitelman muutokset</a:t>
          </a:r>
          <a:endParaRPr lang="en-US" sz="3100" kern="1200" dirty="0"/>
        </a:p>
      </dsp:txBody>
      <dsp:txXfrm>
        <a:off x="60199" y="4321769"/>
        <a:ext cx="6392358" cy="1112781"/>
      </dsp:txXfrm>
    </dsp:sp>
    <dsp:sp modelId="{EA9410D9-9533-4F90-8A30-72B9FB0726AE}">
      <dsp:nvSpPr>
        <dsp:cNvPr id="0" name=""/>
        <dsp:cNvSpPr/>
      </dsp:nvSpPr>
      <dsp:spPr>
        <a:xfrm>
          <a:off x="0" y="2955937"/>
          <a:ext cx="6512756" cy="1233179"/>
        </a:xfrm>
        <a:prstGeom prst="roundRect">
          <a:avLst/>
        </a:prstGeom>
        <a:solidFill>
          <a:schemeClr val="accent5">
            <a:hueOff val="6010703"/>
            <a:satOff val="-2638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i-FI" sz="3100" kern="1200" dirty="0"/>
            <a:t>Liikkuminen ja </a:t>
          </a:r>
          <a:r>
            <a:rPr lang="fi-FI" sz="3100" kern="1200"/>
            <a:t>etsinnän totuttaminen </a:t>
          </a:r>
          <a:r>
            <a:rPr lang="fi-FI" sz="3100" kern="1200" dirty="0"/>
            <a:t>suunnitelman mukaisesti</a:t>
          </a:r>
          <a:endParaRPr lang="en-US" sz="3100" kern="1200" dirty="0"/>
        </a:p>
      </dsp:txBody>
      <dsp:txXfrm>
        <a:off x="60199" y="3016136"/>
        <a:ext cx="6392358" cy="11127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D570D3E-8B45-60F0-938C-F4F7EB8AAEC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i-FI"/>
          </a:p>
        </p:txBody>
      </p:sp>
      <p:sp>
        <p:nvSpPr>
          <p:cNvPr id="3" name="Päivämäärän paikkamerkki 2">
            <a:extLst>
              <a:ext uri="{FF2B5EF4-FFF2-40B4-BE49-F238E27FC236}">
                <a16:creationId xmlns:a16="http://schemas.microsoft.com/office/drawing/2014/main" id="{3FDC00DE-2C05-9C92-ED13-6DB3A7337B18}"/>
              </a:ext>
            </a:extLst>
          </p:cNvPr>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eaLnBrk="1" hangingPunct="1">
              <a:defRPr sz="1200">
                <a:latin typeface="Arial" charset="0"/>
              </a:defRPr>
            </a:lvl1pPr>
          </a:lstStyle>
          <a:p>
            <a:pPr>
              <a:defRPr/>
            </a:pPr>
            <a:fld id="{328853AF-6C01-4860-9FF8-AF8EB86C9A45}" type="datetimeFigureOut">
              <a:rPr lang="fi-FI"/>
              <a:pPr>
                <a:defRPr/>
              </a:pPr>
              <a:t>7.6.2024</a:t>
            </a:fld>
            <a:endParaRPr lang="fi-FI"/>
          </a:p>
        </p:txBody>
      </p:sp>
      <p:sp>
        <p:nvSpPr>
          <p:cNvPr id="4" name="Alatunnisteen paikkamerkki 3">
            <a:extLst>
              <a:ext uri="{FF2B5EF4-FFF2-40B4-BE49-F238E27FC236}">
                <a16:creationId xmlns:a16="http://schemas.microsoft.com/office/drawing/2014/main" id="{6329EEF8-C435-E79C-6855-C9DE79892281}"/>
              </a:ext>
            </a:extLst>
          </p:cNvPr>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i-FI"/>
          </a:p>
        </p:txBody>
      </p:sp>
      <p:sp>
        <p:nvSpPr>
          <p:cNvPr id="5" name="Dian numeron paikkamerkki 4">
            <a:extLst>
              <a:ext uri="{FF2B5EF4-FFF2-40B4-BE49-F238E27FC236}">
                <a16:creationId xmlns:a16="http://schemas.microsoft.com/office/drawing/2014/main" id="{92357311-CB5A-D553-D289-0A4DBA03B81E}"/>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54C9C49-E6AB-48FF-A7C1-13CC533D5F32}" type="slidenum">
              <a:rPr lang="fi-FI" altLang="en-US"/>
              <a:pPr>
                <a:defRPr/>
              </a:pPr>
              <a:t>‹#›</a:t>
            </a:fld>
            <a:endParaRPr lang="fi-FI"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AA174E3-F363-7B69-007C-A0A857B7B6EE}"/>
              </a:ext>
            </a:extLst>
          </p:cNvPr>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i-FI"/>
          </a:p>
        </p:txBody>
      </p:sp>
      <p:sp>
        <p:nvSpPr>
          <p:cNvPr id="31747" name="Rectangle 3">
            <a:extLst>
              <a:ext uri="{FF2B5EF4-FFF2-40B4-BE49-F238E27FC236}">
                <a16:creationId xmlns:a16="http://schemas.microsoft.com/office/drawing/2014/main" id="{21CE9B77-EC2D-9C80-BCB9-EC185E9D8C5B}"/>
              </a:ext>
            </a:extLst>
          </p:cNvPr>
          <p:cNvSpPr>
            <a:spLocks noGrp="1" noChangeArrowheads="1"/>
          </p:cNvSpPr>
          <p:nvPr>
            <p:ph type="dt" idx="1"/>
          </p:nvPr>
        </p:nvSpPr>
        <p:spPr bwMode="auto">
          <a:xfrm>
            <a:off x="5180013"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i-FI"/>
          </a:p>
        </p:txBody>
      </p:sp>
      <p:sp>
        <p:nvSpPr>
          <p:cNvPr id="10244" name="Rectangle 4">
            <a:extLst>
              <a:ext uri="{FF2B5EF4-FFF2-40B4-BE49-F238E27FC236}">
                <a16:creationId xmlns:a16="http://schemas.microsoft.com/office/drawing/2014/main" id="{2F8B92C1-1CBD-F1E8-CD31-63ED245E8177}"/>
              </a:ext>
            </a:extLst>
          </p:cNvPr>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a:extLst>
              <a:ext uri="{FF2B5EF4-FFF2-40B4-BE49-F238E27FC236}">
                <a16:creationId xmlns:a16="http://schemas.microsoft.com/office/drawing/2014/main" id="{1C856513-EFA2-05E6-B565-3B302B1BD2F7}"/>
              </a:ext>
            </a:extLst>
          </p:cNvPr>
          <p:cNvSpPr>
            <a:spLocks noGrp="1" noChangeArrowheads="1"/>
          </p:cNvSpPr>
          <p:nvPr>
            <p:ph type="body" sz="quarter" idx="3"/>
          </p:nvPr>
        </p:nvSpPr>
        <p:spPr bwMode="auto">
          <a:xfrm>
            <a:off x="914400" y="3257550"/>
            <a:ext cx="7315200" cy="30861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1750" name="Rectangle 6">
            <a:extLst>
              <a:ext uri="{FF2B5EF4-FFF2-40B4-BE49-F238E27FC236}">
                <a16:creationId xmlns:a16="http://schemas.microsoft.com/office/drawing/2014/main" id="{9B5E7E32-12AB-0396-C904-8367411935C4}"/>
              </a:ext>
            </a:extLst>
          </p:cNvPr>
          <p:cNvSpPr>
            <a:spLocks noGrp="1" noChangeArrowheads="1"/>
          </p:cNvSpPr>
          <p:nvPr>
            <p:ph type="ftr" sz="quarter" idx="4"/>
          </p:nvPr>
        </p:nvSpPr>
        <p:spPr bwMode="auto">
          <a:xfrm>
            <a:off x="0" y="6513513"/>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i-FI"/>
          </a:p>
        </p:txBody>
      </p:sp>
      <p:sp>
        <p:nvSpPr>
          <p:cNvPr id="31751" name="Rectangle 7">
            <a:extLst>
              <a:ext uri="{FF2B5EF4-FFF2-40B4-BE49-F238E27FC236}">
                <a16:creationId xmlns:a16="http://schemas.microsoft.com/office/drawing/2014/main" id="{E3F9A511-421C-9A01-FC99-DA024AEEABAB}"/>
              </a:ext>
            </a:extLst>
          </p:cNvPr>
          <p:cNvSpPr>
            <a:spLocks noGrp="1" noChangeArrowheads="1"/>
          </p:cNvSpPr>
          <p:nvPr>
            <p:ph type="sldNum" sz="quarter" idx="5"/>
          </p:nvPr>
        </p:nvSpPr>
        <p:spPr bwMode="auto">
          <a:xfrm>
            <a:off x="5180013" y="6513513"/>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7743B6D-BD4F-43A4-89F0-ADC9B52E0D0C}" type="slidenum">
              <a:rPr lang="fi-FI" altLang="en-US"/>
              <a:pPr>
                <a:defRPr/>
              </a:pPr>
              <a:t>‹#›</a:t>
            </a:fld>
            <a:endParaRPr lang="fi-FI"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n kuvan paikkamerkki 1">
            <a:extLst>
              <a:ext uri="{FF2B5EF4-FFF2-40B4-BE49-F238E27FC236}">
                <a16:creationId xmlns:a16="http://schemas.microsoft.com/office/drawing/2014/main" id="{744F4D88-921B-F307-94FF-412FA70A1EA7}"/>
              </a:ext>
            </a:extLst>
          </p:cNvPr>
          <p:cNvSpPr>
            <a:spLocks noGrp="1" noRot="1" noChangeAspect="1" noChangeArrowheads="1" noTextEdit="1"/>
          </p:cNvSpPr>
          <p:nvPr>
            <p:ph type="sldImg"/>
          </p:nvPr>
        </p:nvSpPr>
        <p:spPr>
          <a:ln/>
        </p:spPr>
      </p:sp>
      <p:sp>
        <p:nvSpPr>
          <p:cNvPr id="13315" name="Huomautusten paikkamerkki 2">
            <a:extLst>
              <a:ext uri="{FF2B5EF4-FFF2-40B4-BE49-F238E27FC236}">
                <a16:creationId xmlns:a16="http://schemas.microsoft.com/office/drawing/2014/main" id="{534ED566-D58C-B49D-6F8A-F8E29CD3D1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latin typeface="Arial" panose="020B0604020202020204" pitchFamily="34" charset="0"/>
            </a:endParaRPr>
          </a:p>
        </p:txBody>
      </p:sp>
      <p:sp>
        <p:nvSpPr>
          <p:cNvPr id="13316" name="Dian numeron paikkamerkki 3">
            <a:extLst>
              <a:ext uri="{FF2B5EF4-FFF2-40B4-BE49-F238E27FC236}">
                <a16:creationId xmlns:a16="http://schemas.microsoft.com/office/drawing/2014/main" id="{495E5755-CD0A-CB3B-6221-D5A9A9A34A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2637A4-B326-439D-858C-37533EB34992}" type="slidenum">
              <a:rPr lang="fi-FI" altLang="en-US" smtClean="0"/>
              <a:pPr/>
              <a:t>1</a:t>
            </a:fld>
            <a:endParaRPr lang="fi-FI"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10</a:t>
            </a:fld>
            <a:endParaRPr lang="fi-FI" altLang="en-US"/>
          </a:p>
        </p:txBody>
      </p:sp>
    </p:spTree>
    <p:extLst>
      <p:ext uri="{BB962C8B-B14F-4D97-AF65-F5344CB8AC3E}">
        <p14:creationId xmlns:p14="http://schemas.microsoft.com/office/powerpoint/2010/main" val="314372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n kuvan paikkamerkki 1">
            <a:extLst>
              <a:ext uri="{FF2B5EF4-FFF2-40B4-BE49-F238E27FC236}">
                <a16:creationId xmlns:a16="http://schemas.microsoft.com/office/drawing/2014/main" id="{744F4D88-921B-F307-94FF-412FA70A1EA7}"/>
              </a:ext>
            </a:extLst>
          </p:cNvPr>
          <p:cNvSpPr>
            <a:spLocks noGrp="1" noRot="1" noChangeAspect="1" noChangeArrowheads="1" noTextEdit="1"/>
          </p:cNvSpPr>
          <p:nvPr>
            <p:ph type="sldImg"/>
          </p:nvPr>
        </p:nvSpPr>
        <p:spPr>
          <a:ln/>
        </p:spPr>
      </p:sp>
      <p:sp>
        <p:nvSpPr>
          <p:cNvPr id="13315" name="Huomautusten paikkamerkki 2">
            <a:extLst>
              <a:ext uri="{FF2B5EF4-FFF2-40B4-BE49-F238E27FC236}">
                <a16:creationId xmlns:a16="http://schemas.microsoft.com/office/drawing/2014/main" id="{534ED566-D58C-B49D-6F8A-F8E29CD3D1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latin typeface="Arial" panose="020B0604020202020204" pitchFamily="34" charset="0"/>
            </a:endParaRPr>
          </a:p>
        </p:txBody>
      </p:sp>
      <p:sp>
        <p:nvSpPr>
          <p:cNvPr id="13316" name="Dian numeron paikkamerkki 3">
            <a:extLst>
              <a:ext uri="{FF2B5EF4-FFF2-40B4-BE49-F238E27FC236}">
                <a16:creationId xmlns:a16="http://schemas.microsoft.com/office/drawing/2014/main" id="{495E5755-CD0A-CB3B-6221-D5A9A9A34A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2637A4-B326-439D-858C-37533EB34992}" type="slidenum">
              <a:rPr lang="fi-FI" altLang="en-US" smtClean="0"/>
              <a:pPr/>
              <a:t>11</a:t>
            </a:fld>
            <a:endParaRPr lang="fi-FI" altLang="en-US"/>
          </a:p>
        </p:txBody>
      </p:sp>
    </p:spTree>
    <p:extLst>
      <p:ext uri="{BB962C8B-B14F-4D97-AF65-F5344CB8AC3E}">
        <p14:creationId xmlns:p14="http://schemas.microsoft.com/office/powerpoint/2010/main" val="258302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12</a:t>
            </a:fld>
            <a:endParaRPr lang="fi-FI" altLang="en-US"/>
          </a:p>
        </p:txBody>
      </p:sp>
    </p:spTree>
    <p:extLst>
      <p:ext uri="{BB962C8B-B14F-4D97-AF65-F5344CB8AC3E}">
        <p14:creationId xmlns:p14="http://schemas.microsoft.com/office/powerpoint/2010/main" val="2037658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n kuvan paikkamerkki 1">
            <a:extLst>
              <a:ext uri="{FF2B5EF4-FFF2-40B4-BE49-F238E27FC236}">
                <a16:creationId xmlns:a16="http://schemas.microsoft.com/office/drawing/2014/main" id="{744F4D88-921B-F307-94FF-412FA70A1EA7}"/>
              </a:ext>
            </a:extLst>
          </p:cNvPr>
          <p:cNvSpPr>
            <a:spLocks noGrp="1" noRot="1" noChangeAspect="1" noChangeArrowheads="1" noTextEdit="1"/>
          </p:cNvSpPr>
          <p:nvPr>
            <p:ph type="sldImg"/>
          </p:nvPr>
        </p:nvSpPr>
        <p:spPr>
          <a:ln/>
        </p:spPr>
      </p:sp>
      <p:sp>
        <p:nvSpPr>
          <p:cNvPr id="13315" name="Huomautusten paikkamerkki 2">
            <a:extLst>
              <a:ext uri="{FF2B5EF4-FFF2-40B4-BE49-F238E27FC236}">
                <a16:creationId xmlns:a16="http://schemas.microsoft.com/office/drawing/2014/main" id="{534ED566-D58C-B49D-6F8A-F8E29CD3D1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latin typeface="Arial" panose="020B0604020202020204" pitchFamily="34" charset="0"/>
            </a:endParaRPr>
          </a:p>
        </p:txBody>
      </p:sp>
      <p:sp>
        <p:nvSpPr>
          <p:cNvPr id="13316" name="Dian numeron paikkamerkki 3">
            <a:extLst>
              <a:ext uri="{FF2B5EF4-FFF2-40B4-BE49-F238E27FC236}">
                <a16:creationId xmlns:a16="http://schemas.microsoft.com/office/drawing/2014/main" id="{495E5755-CD0A-CB3B-6221-D5A9A9A34A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2637A4-B326-439D-858C-37533EB34992}" type="slidenum">
              <a:rPr lang="fi-FI" altLang="en-US" smtClean="0"/>
              <a:pPr/>
              <a:t>13</a:t>
            </a:fld>
            <a:endParaRPr lang="fi-FI" altLang="en-US"/>
          </a:p>
        </p:txBody>
      </p:sp>
    </p:spTree>
    <p:extLst>
      <p:ext uri="{BB962C8B-B14F-4D97-AF65-F5344CB8AC3E}">
        <p14:creationId xmlns:p14="http://schemas.microsoft.com/office/powerpoint/2010/main" val="4095484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14</a:t>
            </a:fld>
            <a:endParaRPr lang="fi-FI" altLang="en-US"/>
          </a:p>
        </p:txBody>
      </p:sp>
    </p:spTree>
    <p:extLst>
      <p:ext uri="{BB962C8B-B14F-4D97-AF65-F5344CB8AC3E}">
        <p14:creationId xmlns:p14="http://schemas.microsoft.com/office/powerpoint/2010/main" val="3268981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15</a:t>
            </a:fld>
            <a:endParaRPr lang="fi-FI" altLang="en-US"/>
          </a:p>
        </p:txBody>
      </p:sp>
    </p:spTree>
    <p:extLst>
      <p:ext uri="{BB962C8B-B14F-4D97-AF65-F5344CB8AC3E}">
        <p14:creationId xmlns:p14="http://schemas.microsoft.com/office/powerpoint/2010/main" val="1700207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n kuvan paikkamerkki 1">
            <a:extLst>
              <a:ext uri="{FF2B5EF4-FFF2-40B4-BE49-F238E27FC236}">
                <a16:creationId xmlns:a16="http://schemas.microsoft.com/office/drawing/2014/main" id="{744F4D88-921B-F307-94FF-412FA70A1EA7}"/>
              </a:ext>
            </a:extLst>
          </p:cNvPr>
          <p:cNvSpPr>
            <a:spLocks noGrp="1" noRot="1" noChangeAspect="1" noChangeArrowheads="1" noTextEdit="1"/>
          </p:cNvSpPr>
          <p:nvPr>
            <p:ph type="sldImg"/>
          </p:nvPr>
        </p:nvSpPr>
        <p:spPr>
          <a:ln/>
        </p:spPr>
      </p:sp>
      <p:sp>
        <p:nvSpPr>
          <p:cNvPr id="13315" name="Huomautusten paikkamerkki 2">
            <a:extLst>
              <a:ext uri="{FF2B5EF4-FFF2-40B4-BE49-F238E27FC236}">
                <a16:creationId xmlns:a16="http://schemas.microsoft.com/office/drawing/2014/main" id="{534ED566-D58C-B49D-6F8A-F8E29CD3D1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latin typeface="Arial" panose="020B0604020202020204" pitchFamily="34" charset="0"/>
            </a:endParaRPr>
          </a:p>
        </p:txBody>
      </p:sp>
      <p:sp>
        <p:nvSpPr>
          <p:cNvPr id="13316" name="Dian numeron paikkamerkki 3">
            <a:extLst>
              <a:ext uri="{FF2B5EF4-FFF2-40B4-BE49-F238E27FC236}">
                <a16:creationId xmlns:a16="http://schemas.microsoft.com/office/drawing/2014/main" id="{495E5755-CD0A-CB3B-6221-D5A9A9A34A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2637A4-B326-439D-858C-37533EB34992}" type="slidenum">
              <a:rPr lang="fi-FI" altLang="en-US" smtClean="0"/>
              <a:pPr/>
              <a:t>16</a:t>
            </a:fld>
            <a:endParaRPr lang="fi-FI" altLang="en-US"/>
          </a:p>
        </p:txBody>
      </p:sp>
    </p:spTree>
    <p:extLst>
      <p:ext uri="{BB962C8B-B14F-4D97-AF65-F5344CB8AC3E}">
        <p14:creationId xmlns:p14="http://schemas.microsoft.com/office/powerpoint/2010/main" val="1083286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a:latin typeface="Arial" panose="020B0604020202020204" pitchFamily="34" charset="0"/>
              </a:rPr>
              <a:t>FCI koeohjeeseen tulossa muutoksia, mahdollisesti voimaan 1.1.2025 </a:t>
            </a:r>
            <a:r>
              <a:rPr lang="fi-FI" altLang="fi-FI" dirty="0">
                <a:latin typeface="Arial" panose="020B0604020202020204" pitchFamily="34" charset="0"/>
                <a:sym typeface="Wingdings" panose="05000000000000000000" pitchFamily="2" charset="2"/>
              </a:rPr>
              <a:t> jos Suomessa olisi omat BH-säännöt, ei Suomessa suoritettu käyttäytymiskoe olisi pätevä ulkomailla …Suomen sääntökirja lukittu seuraavat 5 vuotta</a:t>
            </a:r>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17</a:t>
            </a:fld>
            <a:endParaRPr lang="fi-FI" altLang="en-US"/>
          </a:p>
        </p:txBody>
      </p:sp>
    </p:spTree>
    <p:extLst>
      <p:ext uri="{BB962C8B-B14F-4D97-AF65-F5344CB8AC3E}">
        <p14:creationId xmlns:p14="http://schemas.microsoft.com/office/powerpoint/2010/main" val="1130822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18</a:t>
            </a:fld>
            <a:endParaRPr lang="fi-FI" altLang="en-US"/>
          </a:p>
        </p:txBody>
      </p:sp>
    </p:spTree>
    <p:extLst>
      <p:ext uri="{BB962C8B-B14F-4D97-AF65-F5344CB8AC3E}">
        <p14:creationId xmlns:p14="http://schemas.microsoft.com/office/powerpoint/2010/main" val="3712654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n kuvan paikkamerkki 1">
            <a:extLst>
              <a:ext uri="{FF2B5EF4-FFF2-40B4-BE49-F238E27FC236}">
                <a16:creationId xmlns:a16="http://schemas.microsoft.com/office/drawing/2014/main" id="{744F4D88-921B-F307-94FF-412FA70A1EA7}"/>
              </a:ext>
            </a:extLst>
          </p:cNvPr>
          <p:cNvSpPr>
            <a:spLocks noGrp="1" noRot="1" noChangeAspect="1" noChangeArrowheads="1" noTextEdit="1"/>
          </p:cNvSpPr>
          <p:nvPr>
            <p:ph type="sldImg"/>
          </p:nvPr>
        </p:nvSpPr>
        <p:spPr>
          <a:ln/>
        </p:spPr>
      </p:sp>
      <p:sp>
        <p:nvSpPr>
          <p:cNvPr id="13315" name="Huomautusten paikkamerkki 2">
            <a:extLst>
              <a:ext uri="{FF2B5EF4-FFF2-40B4-BE49-F238E27FC236}">
                <a16:creationId xmlns:a16="http://schemas.microsoft.com/office/drawing/2014/main" id="{534ED566-D58C-B49D-6F8A-F8E29CD3D1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latin typeface="Arial" panose="020B0604020202020204" pitchFamily="34" charset="0"/>
            </a:endParaRPr>
          </a:p>
        </p:txBody>
      </p:sp>
      <p:sp>
        <p:nvSpPr>
          <p:cNvPr id="13316" name="Dian numeron paikkamerkki 3">
            <a:extLst>
              <a:ext uri="{FF2B5EF4-FFF2-40B4-BE49-F238E27FC236}">
                <a16:creationId xmlns:a16="http://schemas.microsoft.com/office/drawing/2014/main" id="{495E5755-CD0A-CB3B-6221-D5A9A9A34A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2637A4-B326-439D-858C-37533EB34992}" type="slidenum">
              <a:rPr lang="fi-FI" altLang="en-US" smtClean="0"/>
              <a:pPr/>
              <a:t>19</a:t>
            </a:fld>
            <a:endParaRPr lang="fi-FI" altLang="en-US"/>
          </a:p>
        </p:txBody>
      </p:sp>
    </p:spTree>
    <p:extLst>
      <p:ext uri="{BB962C8B-B14F-4D97-AF65-F5344CB8AC3E}">
        <p14:creationId xmlns:p14="http://schemas.microsoft.com/office/powerpoint/2010/main" val="2302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2</a:t>
            </a:fld>
            <a:endParaRPr lang="fi-FI" altLang="en-US"/>
          </a:p>
        </p:txBody>
      </p:sp>
    </p:spTree>
    <p:extLst>
      <p:ext uri="{BB962C8B-B14F-4D97-AF65-F5344CB8AC3E}">
        <p14:creationId xmlns:p14="http://schemas.microsoft.com/office/powerpoint/2010/main" val="3798836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a:p>
            <a:r>
              <a:rPr lang="fi-FI" altLang="fi-FI" dirty="0">
                <a:latin typeface="Arial" panose="020B0604020202020204" pitchFamily="34" charset="0"/>
              </a:rPr>
              <a:t>Sääntöuudistuksella pyrittiin kasvattamaan koekäyntejä, ei haluta jakaa koirakoita ”A ja B luokan koirakoihin”, ei määritellä, kumpi tottelevaisuuksista on ”parempi”</a:t>
            </a:r>
          </a:p>
          <a:p>
            <a:endParaRPr lang="fi-FI" altLang="fi-FI" dirty="0">
              <a:latin typeface="Arial" panose="020B0604020202020204" pitchFamily="34" charset="0"/>
            </a:endParaRPr>
          </a:p>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20</a:t>
            </a:fld>
            <a:endParaRPr lang="fi-FI" altLang="en-US"/>
          </a:p>
        </p:txBody>
      </p:sp>
    </p:spTree>
    <p:extLst>
      <p:ext uri="{BB962C8B-B14F-4D97-AF65-F5344CB8AC3E}">
        <p14:creationId xmlns:p14="http://schemas.microsoft.com/office/powerpoint/2010/main" val="2081337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a:p>
            <a:r>
              <a:rPr lang="fi-FI" altLang="fi-FI" dirty="0">
                <a:latin typeface="Arial" panose="020B0604020202020204" pitchFamily="34" charset="0"/>
              </a:rPr>
              <a:t>Sääntöuudistuksella pyrittiin kasvattamaan koekäyntejä, ei haluta jakaa koirakoita ”A ja B luokan koirakoihin”, ei määritellä, kumpi tottelevaisuuksista on ”parempi”</a:t>
            </a:r>
          </a:p>
          <a:p>
            <a:endParaRPr lang="fi-FI" altLang="fi-FI" dirty="0">
              <a:latin typeface="Arial" panose="020B0604020202020204" pitchFamily="34" charset="0"/>
            </a:endParaRPr>
          </a:p>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21</a:t>
            </a:fld>
            <a:endParaRPr lang="fi-FI" altLang="en-US"/>
          </a:p>
        </p:txBody>
      </p:sp>
    </p:spTree>
    <p:extLst>
      <p:ext uri="{BB962C8B-B14F-4D97-AF65-F5344CB8AC3E}">
        <p14:creationId xmlns:p14="http://schemas.microsoft.com/office/powerpoint/2010/main" val="857954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22</a:t>
            </a:fld>
            <a:endParaRPr lang="fi-FI" altLang="en-US"/>
          </a:p>
        </p:txBody>
      </p:sp>
    </p:spTree>
    <p:extLst>
      <p:ext uri="{BB962C8B-B14F-4D97-AF65-F5344CB8AC3E}">
        <p14:creationId xmlns:p14="http://schemas.microsoft.com/office/powerpoint/2010/main" val="1728758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i-FI" altLang="fi-FI" dirty="0">
                <a:latin typeface="Arial" panose="020B0604020202020204" pitchFamily="34" charset="0"/>
              </a:rPr>
              <a:t>FCI koeohjeeseen tulossa muutoksia, mahdollisesti voimaan 1.1.2025</a:t>
            </a: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23</a:t>
            </a:fld>
            <a:endParaRPr lang="fi-FI" altLang="en-US"/>
          </a:p>
        </p:txBody>
      </p:sp>
    </p:spTree>
    <p:extLst>
      <p:ext uri="{BB962C8B-B14F-4D97-AF65-F5344CB8AC3E}">
        <p14:creationId xmlns:p14="http://schemas.microsoft.com/office/powerpoint/2010/main" val="1067481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i-FI" altLang="fi-FI" dirty="0">
                <a:latin typeface="Arial" panose="020B0604020202020204" pitchFamily="34" charset="0"/>
              </a:rPr>
              <a:t>FCI koeohjeeseen tulossa muutoksia, mahdollisesti voimaan 1.1.2025</a:t>
            </a: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24</a:t>
            </a:fld>
            <a:endParaRPr lang="fi-FI" altLang="en-US"/>
          </a:p>
        </p:txBody>
      </p:sp>
    </p:spTree>
    <p:extLst>
      <p:ext uri="{BB962C8B-B14F-4D97-AF65-F5344CB8AC3E}">
        <p14:creationId xmlns:p14="http://schemas.microsoft.com/office/powerpoint/2010/main" val="385174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D7743B6D-BD4F-43A4-89F0-ADC9B52E0D0C}" type="slidenum">
              <a:rPr lang="fi-FI" altLang="en-US" smtClean="0"/>
              <a:pPr>
                <a:defRPr/>
              </a:pPr>
              <a:t>26</a:t>
            </a:fld>
            <a:endParaRPr lang="fi-FI" altLang="en-US"/>
          </a:p>
        </p:txBody>
      </p:sp>
    </p:spTree>
    <p:extLst>
      <p:ext uri="{BB962C8B-B14F-4D97-AF65-F5344CB8AC3E}">
        <p14:creationId xmlns:p14="http://schemas.microsoft.com/office/powerpoint/2010/main" val="2437921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27</a:t>
            </a:fld>
            <a:endParaRPr lang="fi-FI" altLang="en-US"/>
          </a:p>
        </p:txBody>
      </p:sp>
    </p:spTree>
    <p:extLst>
      <p:ext uri="{BB962C8B-B14F-4D97-AF65-F5344CB8AC3E}">
        <p14:creationId xmlns:p14="http://schemas.microsoft.com/office/powerpoint/2010/main" val="3846175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28</a:t>
            </a:fld>
            <a:endParaRPr lang="fi-FI" altLang="en-US"/>
          </a:p>
        </p:txBody>
      </p:sp>
    </p:spTree>
    <p:extLst>
      <p:ext uri="{BB962C8B-B14F-4D97-AF65-F5344CB8AC3E}">
        <p14:creationId xmlns:p14="http://schemas.microsoft.com/office/powerpoint/2010/main" val="4065844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36</a:t>
            </a:fld>
            <a:endParaRPr lang="fi-FI" altLang="en-US"/>
          </a:p>
        </p:txBody>
      </p:sp>
    </p:spTree>
    <p:extLst>
      <p:ext uri="{BB962C8B-B14F-4D97-AF65-F5344CB8AC3E}">
        <p14:creationId xmlns:p14="http://schemas.microsoft.com/office/powerpoint/2010/main" val="1836857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37</a:t>
            </a:fld>
            <a:endParaRPr lang="fi-FI" altLang="en-US"/>
          </a:p>
        </p:txBody>
      </p:sp>
    </p:spTree>
    <p:extLst>
      <p:ext uri="{BB962C8B-B14F-4D97-AF65-F5344CB8AC3E}">
        <p14:creationId xmlns:p14="http://schemas.microsoft.com/office/powerpoint/2010/main" val="293370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3</a:t>
            </a:fld>
            <a:endParaRPr lang="fi-FI" altLang="en-US"/>
          </a:p>
        </p:txBody>
      </p:sp>
    </p:spTree>
    <p:extLst>
      <p:ext uri="{BB962C8B-B14F-4D97-AF65-F5344CB8AC3E}">
        <p14:creationId xmlns:p14="http://schemas.microsoft.com/office/powerpoint/2010/main" val="3345034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a:latin typeface="Arial" panose="020B0604020202020204" pitchFamily="34" charset="0"/>
              </a:rPr>
              <a:t>Myös omien noutokapuloiden tulee täyttää asetetut vaatimukset </a:t>
            </a:r>
          </a:p>
          <a:p>
            <a:br>
              <a:rPr lang="fi-FI" altLang="fi-FI" dirty="0">
                <a:latin typeface="Arial" panose="020B0604020202020204" pitchFamily="34" charset="0"/>
              </a:rPr>
            </a:br>
            <a:r>
              <a:rPr lang="fi-FI" altLang="fi-FI" dirty="0">
                <a:latin typeface="Arial" panose="020B0604020202020204" pitchFamily="34" charset="0"/>
              </a:rPr>
              <a:t>Omat noutokapulat esiteltävä tuomarille ennen suoritusta – tuomarin hyväksyttävä</a:t>
            </a: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38</a:t>
            </a:fld>
            <a:endParaRPr lang="fi-FI" altLang="en-US"/>
          </a:p>
        </p:txBody>
      </p:sp>
    </p:spTree>
    <p:extLst>
      <p:ext uri="{BB962C8B-B14F-4D97-AF65-F5344CB8AC3E}">
        <p14:creationId xmlns:p14="http://schemas.microsoft.com/office/powerpoint/2010/main" val="2277851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39</a:t>
            </a:fld>
            <a:endParaRPr lang="fi-FI" altLang="en-US"/>
          </a:p>
        </p:txBody>
      </p:sp>
    </p:spTree>
    <p:extLst>
      <p:ext uri="{BB962C8B-B14F-4D97-AF65-F5344CB8AC3E}">
        <p14:creationId xmlns:p14="http://schemas.microsoft.com/office/powerpoint/2010/main" val="1839448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n kuvan paikkamerkki 1">
            <a:extLst>
              <a:ext uri="{FF2B5EF4-FFF2-40B4-BE49-F238E27FC236}">
                <a16:creationId xmlns:a16="http://schemas.microsoft.com/office/drawing/2014/main" id="{744F4D88-921B-F307-94FF-412FA70A1EA7}"/>
              </a:ext>
            </a:extLst>
          </p:cNvPr>
          <p:cNvSpPr>
            <a:spLocks noGrp="1" noRot="1" noChangeAspect="1" noChangeArrowheads="1" noTextEdit="1"/>
          </p:cNvSpPr>
          <p:nvPr>
            <p:ph type="sldImg"/>
          </p:nvPr>
        </p:nvSpPr>
        <p:spPr>
          <a:ln/>
        </p:spPr>
      </p:sp>
      <p:sp>
        <p:nvSpPr>
          <p:cNvPr id="13315" name="Huomautusten paikkamerkki 2">
            <a:extLst>
              <a:ext uri="{FF2B5EF4-FFF2-40B4-BE49-F238E27FC236}">
                <a16:creationId xmlns:a16="http://schemas.microsoft.com/office/drawing/2014/main" id="{534ED566-D58C-B49D-6F8A-F8E29CD3D1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latin typeface="Arial" panose="020B0604020202020204" pitchFamily="34" charset="0"/>
            </a:endParaRPr>
          </a:p>
        </p:txBody>
      </p:sp>
      <p:sp>
        <p:nvSpPr>
          <p:cNvPr id="13316" name="Dian numeron paikkamerkki 3">
            <a:extLst>
              <a:ext uri="{FF2B5EF4-FFF2-40B4-BE49-F238E27FC236}">
                <a16:creationId xmlns:a16="http://schemas.microsoft.com/office/drawing/2014/main" id="{495E5755-CD0A-CB3B-6221-D5A9A9A34A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2637A4-B326-439D-858C-37533EB34992}" type="slidenum">
              <a:rPr lang="fi-FI" altLang="en-US" smtClean="0"/>
              <a:pPr/>
              <a:t>40</a:t>
            </a:fld>
            <a:endParaRPr lang="fi-FI" altLang="en-US"/>
          </a:p>
        </p:txBody>
      </p:sp>
    </p:spTree>
    <p:extLst>
      <p:ext uri="{BB962C8B-B14F-4D97-AF65-F5344CB8AC3E}">
        <p14:creationId xmlns:p14="http://schemas.microsoft.com/office/powerpoint/2010/main" val="2787565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41</a:t>
            </a:fld>
            <a:endParaRPr lang="fi-FI" altLang="en-US"/>
          </a:p>
        </p:txBody>
      </p:sp>
    </p:spTree>
    <p:extLst>
      <p:ext uri="{BB962C8B-B14F-4D97-AF65-F5344CB8AC3E}">
        <p14:creationId xmlns:p14="http://schemas.microsoft.com/office/powerpoint/2010/main" val="1360207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a:latin typeface="Arial" panose="020B0604020202020204" pitchFamily="34" charset="0"/>
              </a:rPr>
              <a:t>Kaikki koeluokat A- ja B-tottelevaisuudessa</a:t>
            </a:r>
          </a:p>
          <a:p>
            <a:endParaRPr lang="fi-FI" altLang="fi-FI" dirty="0">
              <a:latin typeface="Arial" panose="020B0604020202020204" pitchFamily="34" charset="0"/>
            </a:endParaRPr>
          </a:p>
          <a:p>
            <a:r>
              <a:rPr lang="fi-FI" altLang="fi-FI" dirty="0">
                <a:latin typeface="Arial" panose="020B0604020202020204" pitchFamily="34" charset="0"/>
              </a:rPr>
              <a:t>Ja kuten todettua, A- ja B-</a:t>
            </a:r>
            <a:r>
              <a:rPr lang="fi-FI" altLang="fi-FI" dirty="0" err="1">
                <a:latin typeface="Arial" panose="020B0604020202020204" pitchFamily="34" charset="0"/>
              </a:rPr>
              <a:t>tottis</a:t>
            </a:r>
            <a:r>
              <a:rPr lang="fi-FI" altLang="fi-FI" dirty="0">
                <a:latin typeface="Arial" panose="020B0604020202020204" pitchFamily="34" charset="0"/>
              </a:rPr>
              <a:t> koirakot eivät voi olla toistensa parina, koska B-</a:t>
            </a:r>
            <a:r>
              <a:rPr lang="fi-FI" altLang="fi-FI" dirty="0" err="1">
                <a:latin typeface="Arial" panose="020B0604020202020204" pitchFamily="34" charset="0"/>
              </a:rPr>
              <a:t>tottikseen</a:t>
            </a:r>
            <a:r>
              <a:rPr lang="fi-FI" altLang="fi-FI" dirty="0">
                <a:latin typeface="Arial" panose="020B0604020202020204" pitchFamily="34" charset="0"/>
              </a:rPr>
              <a:t> ei kuulu ampuminen</a:t>
            </a: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42</a:t>
            </a:fld>
            <a:endParaRPr lang="fi-FI" altLang="en-US"/>
          </a:p>
        </p:txBody>
      </p:sp>
    </p:spTree>
    <p:extLst>
      <p:ext uri="{BB962C8B-B14F-4D97-AF65-F5344CB8AC3E}">
        <p14:creationId xmlns:p14="http://schemas.microsoft.com/office/powerpoint/2010/main" val="1922175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43</a:t>
            </a:fld>
            <a:endParaRPr lang="fi-FI" altLang="en-US"/>
          </a:p>
        </p:txBody>
      </p:sp>
    </p:spTree>
    <p:extLst>
      <p:ext uri="{BB962C8B-B14F-4D97-AF65-F5344CB8AC3E}">
        <p14:creationId xmlns:p14="http://schemas.microsoft.com/office/powerpoint/2010/main" val="2685751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44</a:t>
            </a:fld>
            <a:endParaRPr lang="fi-FI" altLang="en-US"/>
          </a:p>
        </p:txBody>
      </p:sp>
    </p:spTree>
    <p:extLst>
      <p:ext uri="{BB962C8B-B14F-4D97-AF65-F5344CB8AC3E}">
        <p14:creationId xmlns:p14="http://schemas.microsoft.com/office/powerpoint/2010/main" val="2489439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45</a:t>
            </a:fld>
            <a:endParaRPr lang="fi-FI" altLang="en-US"/>
          </a:p>
        </p:txBody>
      </p:sp>
    </p:spTree>
    <p:extLst>
      <p:ext uri="{BB962C8B-B14F-4D97-AF65-F5344CB8AC3E}">
        <p14:creationId xmlns:p14="http://schemas.microsoft.com/office/powerpoint/2010/main" val="182771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46</a:t>
            </a:fld>
            <a:endParaRPr lang="fi-FI" altLang="en-US"/>
          </a:p>
        </p:txBody>
      </p:sp>
    </p:spTree>
    <p:extLst>
      <p:ext uri="{BB962C8B-B14F-4D97-AF65-F5344CB8AC3E}">
        <p14:creationId xmlns:p14="http://schemas.microsoft.com/office/powerpoint/2010/main" val="2183814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09A47-89EA-3C8A-7053-6962735C613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2181403-71CB-B396-D96E-D4CC043453D5}"/>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2D3ADA77-E294-6B12-AFB3-D01DD362027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7A0732EA-67C9-2F0C-53AA-CF71CAECA7C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47</a:t>
            </a:fld>
            <a:endParaRPr lang="fi-FI" altLang="en-US"/>
          </a:p>
        </p:txBody>
      </p:sp>
    </p:spTree>
    <p:extLst>
      <p:ext uri="{BB962C8B-B14F-4D97-AF65-F5344CB8AC3E}">
        <p14:creationId xmlns:p14="http://schemas.microsoft.com/office/powerpoint/2010/main" val="359710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D7743B6D-BD4F-43A4-89F0-ADC9B52E0D0C}" type="slidenum">
              <a:rPr lang="fi-FI" altLang="en-US" smtClean="0"/>
              <a:pPr>
                <a:defRPr/>
              </a:pPr>
              <a:t>4</a:t>
            </a:fld>
            <a:endParaRPr lang="fi-FI" altLang="en-US"/>
          </a:p>
        </p:txBody>
      </p:sp>
    </p:spTree>
    <p:extLst>
      <p:ext uri="{BB962C8B-B14F-4D97-AF65-F5344CB8AC3E}">
        <p14:creationId xmlns:p14="http://schemas.microsoft.com/office/powerpoint/2010/main" val="1044409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48</a:t>
            </a:fld>
            <a:endParaRPr lang="fi-FI" altLang="en-US"/>
          </a:p>
        </p:txBody>
      </p:sp>
    </p:spTree>
    <p:extLst>
      <p:ext uri="{BB962C8B-B14F-4D97-AF65-F5344CB8AC3E}">
        <p14:creationId xmlns:p14="http://schemas.microsoft.com/office/powerpoint/2010/main" val="37859736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49</a:t>
            </a:fld>
            <a:endParaRPr lang="fi-FI" altLang="en-US"/>
          </a:p>
        </p:txBody>
      </p:sp>
    </p:spTree>
    <p:extLst>
      <p:ext uri="{BB962C8B-B14F-4D97-AF65-F5344CB8AC3E}">
        <p14:creationId xmlns:p14="http://schemas.microsoft.com/office/powerpoint/2010/main" val="2237056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50</a:t>
            </a:fld>
            <a:endParaRPr lang="fi-FI" altLang="en-US"/>
          </a:p>
        </p:txBody>
      </p:sp>
    </p:spTree>
    <p:extLst>
      <p:ext uri="{BB962C8B-B14F-4D97-AF65-F5344CB8AC3E}">
        <p14:creationId xmlns:p14="http://schemas.microsoft.com/office/powerpoint/2010/main" val="3393145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51</a:t>
            </a:fld>
            <a:endParaRPr lang="fi-FI" altLang="en-US"/>
          </a:p>
        </p:txBody>
      </p:sp>
    </p:spTree>
    <p:extLst>
      <p:ext uri="{BB962C8B-B14F-4D97-AF65-F5344CB8AC3E}">
        <p14:creationId xmlns:p14="http://schemas.microsoft.com/office/powerpoint/2010/main" val="34907800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52</a:t>
            </a:fld>
            <a:endParaRPr lang="fi-FI" altLang="en-US"/>
          </a:p>
        </p:txBody>
      </p:sp>
    </p:spTree>
    <p:extLst>
      <p:ext uri="{BB962C8B-B14F-4D97-AF65-F5344CB8AC3E}">
        <p14:creationId xmlns:p14="http://schemas.microsoft.com/office/powerpoint/2010/main" val="4056248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sz="1800" b="1" dirty="0">
                <a:effectLst/>
                <a:latin typeface="Myriad Pro"/>
                <a:ea typeface="Times New Roman" panose="02020603050405020304" pitchFamily="18" charset="0"/>
                <a:cs typeface="Arial" panose="020B0604020202020204" pitchFamily="34" charset="0"/>
              </a:rPr>
              <a:t>Koeluokka 1A/B:</a:t>
            </a:r>
            <a:r>
              <a:rPr lang="fi-FI" sz="1800" dirty="0">
                <a:effectLst/>
                <a:latin typeface="Myriad Pro"/>
                <a:ea typeface="Times New Roman" panose="02020603050405020304" pitchFamily="18" charset="0"/>
                <a:cs typeface="Arial" panose="020B0604020202020204" pitchFamily="34" charset="0"/>
              </a:rPr>
              <a:t> Osa-arvostelu mahdollinen, jos toinen koira on suorittanut liikkeen 3 loppuun. A-</a:t>
            </a:r>
            <a:r>
              <a:rPr lang="fi-FI" sz="1800" dirty="0" err="1">
                <a:effectLst/>
                <a:latin typeface="Myriad Pro"/>
                <a:ea typeface="Times New Roman" panose="02020603050405020304" pitchFamily="18" charset="0"/>
                <a:cs typeface="Arial" panose="020B0604020202020204" pitchFamily="34" charset="0"/>
              </a:rPr>
              <a:t>tottis</a:t>
            </a:r>
            <a:r>
              <a:rPr lang="fi-FI" sz="1800" dirty="0">
                <a:effectLst/>
                <a:latin typeface="Myriad Pro"/>
                <a:ea typeface="Times New Roman" panose="02020603050405020304" pitchFamily="18" charset="0"/>
                <a:cs typeface="Arial" panose="020B0604020202020204" pitchFamily="34" charset="0"/>
              </a:rPr>
              <a:t> liikkeestä </a:t>
            </a:r>
            <a:r>
              <a:rPr lang="fi-FI" sz="1800" dirty="0" err="1">
                <a:effectLst/>
                <a:latin typeface="Myriad Pro"/>
                <a:ea typeface="Times New Roman" panose="02020603050405020304" pitchFamily="18" charset="0"/>
                <a:cs typeface="Arial" panose="020B0604020202020204" pitchFamily="34" charset="0"/>
              </a:rPr>
              <a:t>maahanmeno</a:t>
            </a:r>
            <a:r>
              <a:rPr lang="fi-FI" sz="1800" dirty="0">
                <a:effectLst/>
                <a:latin typeface="Myriad Pro"/>
                <a:ea typeface="Times New Roman" panose="02020603050405020304" pitchFamily="18" charset="0"/>
                <a:cs typeface="Arial" panose="020B0604020202020204" pitchFamily="34" charset="0"/>
              </a:rPr>
              <a:t> ja </a:t>
            </a:r>
            <a:r>
              <a:rPr lang="fi-FI" sz="1800" dirty="0" err="1">
                <a:effectLst/>
                <a:latin typeface="Myriad Pro"/>
                <a:ea typeface="Times New Roman" panose="02020603050405020304" pitchFamily="18" charset="0"/>
                <a:cs typeface="Arial" panose="020B0604020202020204" pitchFamily="34" charset="0"/>
              </a:rPr>
              <a:t>luoksetulo</a:t>
            </a:r>
            <a:r>
              <a:rPr lang="fi-FI" sz="1800" dirty="0">
                <a:effectLst/>
                <a:latin typeface="Myriad Pro"/>
                <a:ea typeface="Times New Roman" panose="02020603050405020304" pitchFamily="18" charset="0"/>
                <a:cs typeface="Arial" panose="020B0604020202020204" pitchFamily="34" charset="0"/>
              </a:rPr>
              <a:t>, B-</a:t>
            </a:r>
            <a:r>
              <a:rPr lang="fi-FI" sz="1800" dirty="0" err="1">
                <a:effectLst/>
                <a:latin typeface="Myriad Pro"/>
                <a:ea typeface="Times New Roman" panose="02020603050405020304" pitchFamily="18" charset="0"/>
                <a:cs typeface="Arial" panose="020B0604020202020204" pitchFamily="34" charset="0"/>
              </a:rPr>
              <a:t>tottis</a:t>
            </a:r>
            <a:r>
              <a:rPr lang="fi-FI" sz="1800" dirty="0">
                <a:effectLst/>
                <a:latin typeface="Myriad Pro"/>
                <a:ea typeface="Times New Roman" panose="02020603050405020304" pitchFamily="18" charset="0"/>
                <a:cs typeface="Arial" panose="020B0604020202020204" pitchFamily="34" charset="0"/>
              </a:rPr>
              <a:t> liikkeestä istuminen</a:t>
            </a:r>
            <a:endParaRPr lang="fi-FI" sz="1800" dirty="0">
              <a:effectLst/>
              <a:latin typeface="Myriad Pro"/>
              <a:ea typeface="Times New Roman" panose="02020603050405020304" pitchFamily="18" charset="0"/>
              <a:cs typeface="Times New Roman" panose="02020603050405020304" pitchFamily="18" charset="0"/>
            </a:endParaRPr>
          </a:p>
          <a:p>
            <a:r>
              <a:rPr lang="fi-FI" sz="1800" b="1" dirty="0">
                <a:effectLst/>
                <a:latin typeface="Myriad Pro"/>
                <a:ea typeface="Times New Roman" panose="02020603050405020304" pitchFamily="18" charset="0"/>
                <a:cs typeface="Arial" panose="020B0604020202020204" pitchFamily="34" charset="0"/>
              </a:rPr>
              <a:t>Koeluokka 2A/B:</a:t>
            </a:r>
            <a:r>
              <a:rPr lang="fi-FI" sz="1800" dirty="0">
                <a:effectLst/>
                <a:latin typeface="Myriad Pro"/>
                <a:ea typeface="Times New Roman" panose="02020603050405020304" pitchFamily="18" charset="0"/>
                <a:cs typeface="Arial" panose="020B0604020202020204" pitchFamily="34" charset="0"/>
              </a:rPr>
              <a:t> Osa-arvostelu mahdollinen, jos toinen koira on suorittanut liikkeen 4 loppuun. A-</a:t>
            </a:r>
            <a:r>
              <a:rPr lang="fi-FI" sz="1800" dirty="0" err="1">
                <a:effectLst/>
                <a:latin typeface="Myriad Pro"/>
                <a:ea typeface="Times New Roman" panose="02020603050405020304" pitchFamily="18" charset="0"/>
                <a:cs typeface="Arial" panose="020B0604020202020204" pitchFamily="34" charset="0"/>
              </a:rPr>
              <a:t>tottis</a:t>
            </a:r>
            <a:r>
              <a:rPr lang="fi-FI" sz="1800" dirty="0">
                <a:effectLst/>
                <a:latin typeface="Myriad Pro"/>
                <a:ea typeface="Times New Roman" panose="02020603050405020304" pitchFamily="18" charset="0"/>
                <a:cs typeface="Arial" panose="020B0604020202020204" pitchFamily="34" charset="0"/>
              </a:rPr>
              <a:t> liikkeestä seisominen, B-</a:t>
            </a:r>
            <a:r>
              <a:rPr lang="fi-FI" sz="1800" dirty="0" err="1">
                <a:effectLst/>
                <a:latin typeface="Myriad Pro"/>
                <a:ea typeface="Times New Roman" panose="02020603050405020304" pitchFamily="18" charset="0"/>
                <a:cs typeface="Arial" panose="020B0604020202020204" pitchFamily="34" charset="0"/>
              </a:rPr>
              <a:t>tottis</a:t>
            </a:r>
            <a:r>
              <a:rPr lang="fi-FI" sz="1800" dirty="0">
                <a:effectLst/>
                <a:latin typeface="Myriad Pro"/>
                <a:ea typeface="Times New Roman" panose="02020603050405020304" pitchFamily="18" charset="0"/>
                <a:cs typeface="Arial" panose="020B0604020202020204" pitchFamily="34" charset="0"/>
              </a:rPr>
              <a:t> liikkeestä </a:t>
            </a:r>
            <a:r>
              <a:rPr lang="fi-FI" sz="1800" dirty="0" err="1">
                <a:effectLst/>
                <a:latin typeface="Myriad Pro"/>
                <a:ea typeface="Times New Roman" panose="02020603050405020304" pitchFamily="18" charset="0"/>
                <a:cs typeface="Arial" panose="020B0604020202020204" pitchFamily="34" charset="0"/>
              </a:rPr>
              <a:t>maahanmeno</a:t>
            </a:r>
            <a:r>
              <a:rPr lang="fi-FI" sz="1800" dirty="0">
                <a:effectLst/>
                <a:latin typeface="Myriad Pro"/>
                <a:ea typeface="Times New Roman" panose="02020603050405020304" pitchFamily="18" charset="0"/>
                <a:cs typeface="Arial" panose="020B0604020202020204" pitchFamily="34" charset="0"/>
              </a:rPr>
              <a:t> </a:t>
            </a:r>
            <a:endParaRPr lang="fi-FI" sz="1800" dirty="0">
              <a:effectLst/>
              <a:latin typeface="Myriad Pro"/>
              <a:ea typeface="Times New Roman" panose="02020603050405020304" pitchFamily="18" charset="0"/>
              <a:cs typeface="Times New Roman" panose="02020603050405020304" pitchFamily="18" charset="0"/>
            </a:endParaRPr>
          </a:p>
          <a:p>
            <a:r>
              <a:rPr lang="fi-FI" sz="1800" b="1" dirty="0">
                <a:effectLst/>
                <a:latin typeface="Myriad Pro"/>
                <a:ea typeface="Times New Roman" panose="02020603050405020304" pitchFamily="18" charset="0"/>
                <a:cs typeface="Arial" panose="020B0604020202020204" pitchFamily="34" charset="0"/>
              </a:rPr>
              <a:t>Koeluokka 3A/B:</a:t>
            </a:r>
            <a:r>
              <a:rPr lang="fi-FI" sz="1800" dirty="0">
                <a:effectLst/>
                <a:latin typeface="Myriad Pro"/>
                <a:ea typeface="Times New Roman" panose="02020603050405020304" pitchFamily="18" charset="0"/>
                <a:cs typeface="Arial" panose="020B0604020202020204" pitchFamily="34" charset="0"/>
              </a:rPr>
              <a:t> Osa-arvostelu mahdollinen, jos toinen koira on suorittanut liikkeen 5 loppuun. A-</a:t>
            </a:r>
            <a:r>
              <a:rPr lang="fi-FI" sz="1800" dirty="0" err="1">
                <a:effectLst/>
                <a:latin typeface="Myriad Pro"/>
                <a:ea typeface="Times New Roman" panose="02020603050405020304" pitchFamily="18" charset="0"/>
                <a:cs typeface="Arial" panose="020B0604020202020204" pitchFamily="34" charset="0"/>
              </a:rPr>
              <a:t>tottis</a:t>
            </a:r>
            <a:r>
              <a:rPr lang="fi-FI" sz="1800" dirty="0">
                <a:effectLst/>
                <a:latin typeface="Myriad Pro"/>
                <a:ea typeface="Times New Roman" panose="02020603050405020304" pitchFamily="18" charset="0"/>
                <a:cs typeface="Arial" panose="020B0604020202020204" pitchFamily="34" charset="0"/>
              </a:rPr>
              <a:t> noutaminen tasamaalta, B-</a:t>
            </a:r>
            <a:r>
              <a:rPr lang="fi-FI" sz="1800" dirty="0" err="1">
                <a:effectLst/>
                <a:latin typeface="Myriad Pro"/>
                <a:ea typeface="Times New Roman" panose="02020603050405020304" pitchFamily="18" charset="0"/>
                <a:cs typeface="Arial" panose="020B0604020202020204" pitchFamily="34" charset="0"/>
              </a:rPr>
              <a:t>tottis</a:t>
            </a:r>
            <a:r>
              <a:rPr lang="fi-FI" sz="1800" dirty="0">
                <a:effectLst/>
                <a:latin typeface="Myriad Pro"/>
                <a:ea typeface="Times New Roman" panose="02020603050405020304" pitchFamily="18" charset="0"/>
                <a:cs typeface="Arial" panose="020B0604020202020204" pitchFamily="34" charset="0"/>
              </a:rPr>
              <a:t> noutaminen tasamaalta </a:t>
            </a:r>
            <a:endParaRPr lang="fi-FI" sz="1800" dirty="0">
              <a:effectLst/>
              <a:latin typeface="Myriad Pro"/>
              <a:ea typeface="Times New Roman" panose="02020603050405020304" pitchFamily="18" charset="0"/>
              <a:cs typeface="Times New Roman" panose="02020603050405020304" pitchFamily="18" charset="0"/>
            </a:endParaRPr>
          </a:p>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53</a:t>
            </a:fld>
            <a:endParaRPr lang="fi-FI" altLang="en-US"/>
          </a:p>
        </p:txBody>
      </p:sp>
    </p:spTree>
    <p:extLst>
      <p:ext uri="{BB962C8B-B14F-4D97-AF65-F5344CB8AC3E}">
        <p14:creationId xmlns:p14="http://schemas.microsoft.com/office/powerpoint/2010/main" val="28221041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54</a:t>
            </a:fld>
            <a:endParaRPr lang="fi-FI" altLang="en-US"/>
          </a:p>
        </p:txBody>
      </p:sp>
    </p:spTree>
    <p:extLst>
      <p:ext uri="{BB962C8B-B14F-4D97-AF65-F5344CB8AC3E}">
        <p14:creationId xmlns:p14="http://schemas.microsoft.com/office/powerpoint/2010/main" val="601891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55</a:t>
            </a:fld>
            <a:endParaRPr lang="fi-FI" altLang="en-US"/>
          </a:p>
        </p:txBody>
      </p:sp>
    </p:spTree>
    <p:extLst>
      <p:ext uri="{BB962C8B-B14F-4D97-AF65-F5344CB8AC3E}">
        <p14:creationId xmlns:p14="http://schemas.microsoft.com/office/powerpoint/2010/main" val="1521798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n kuvan paikkamerkki 1">
            <a:extLst>
              <a:ext uri="{FF2B5EF4-FFF2-40B4-BE49-F238E27FC236}">
                <a16:creationId xmlns:a16="http://schemas.microsoft.com/office/drawing/2014/main" id="{744F4D88-921B-F307-94FF-412FA70A1EA7}"/>
              </a:ext>
            </a:extLst>
          </p:cNvPr>
          <p:cNvSpPr>
            <a:spLocks noGrp="1" noRot="1" noChangeAspect="1" noChangeArrowheads="1" noTextEdit="1"/>
          </p:cNvSpPr>
          <p:nvPr>
            <p:ph type="sldImg"/>
          </p:nvPr>
        </p:nvSpPr>
        <p:spPr>
          <a:ln/>
        </p:spPr>
      </p:sp>
      <p:sp>
        <p:nvSpPr>
          <p:cNvPr id="13315" name="Huomautusten paikkamerkki 2">
            <a:extLst>
              <a:ext uri="{FF2B5EF4-FFF2-40B4-BE49-F238E27FC236}">
                <a16:creationId xmlns:a16="http://schemas.microsoft.com/office/drawing/2014/main" id="{534ED566-D58C-B49D-6F8A-F8E29CD3D1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latin typeface="Arial" panose="020B0604020202020204" pitchFamily="34" charset="0"/>
            </a:endParaRPr>
          </a:p>
        </p:txBody>
      </p:sp>
      <p:sp>
        <p:nvSpPr>
          <p:cNvPr id="13316" name="Dian numeron paikkamerkki 3">
            <a:extLst>
              <a:ext uri="{FF2B5EF4-FFF2-40B4-BE49-F238E27FC236}">
                <a16:creationId xmlns:a16="http://schemas.microsoft.com/office/drawing/2014/main" id="{495E5755-CD0A-CB3B-6221-D5A9A9A34A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2637A4-B326-439D-858C-37533EB34992}" type="slidenum">
              <a:rPr lang="fi-FI" altLang="en-US" smtClean="0"/>
              <a:pPr/>
              <a:t>56</a:t>
            </a:fld>
            <a:endParaRPr lang="fi-FI" altLang="en-US"/>
          </a:p>
        </p:txBody>
      </p:sp>
    </p:spTree>
    <p:extLst>
      <p:ext uri="{BB962C8B-B14F-4D97-AF65-F5344CB8AC3E}">
        <p14:creationId xmlns:p14="http://schemas.microsoft.com/office/powerpoint/2010/main" val="14631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57</a:t>
            </a:fld>
            <a:endParaRPr lang="fi-FI"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D7743B6D-BD4F-43A4-89F0-ADC9B52E0D0C}" type="slidenum">
              <a:rPr lang="fi-FI" altLang="en-US" smtClean="0"/>
              <a:pPr>
                <a:defRPr/>
              </a:pPr>
              <a:t>5</a:t>
            </a:fld>
            <a:endParaRPr lang="fi-FI" altLang="en-US"/>
          </a:p>
        </p:txBody>
      </p:sp>
    </p:spTree>
    <p:extLst>
      <p:ext uri="{BB962C8B-B14F-4D97-AF65-F5344CB8AC3E}">
        <p14:creationId xmlns:p14="http://schemas.microsoft.com/office/powerpoint/2010/main" val="18422520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58</a:t>
            </a:fld>
            <a:endParaRPr lang="fi-FI" altLang="en-US"/>
          </a:p>
        </p:txBody>
      </p:sp>
    </p:spTree>
    <p:extLst>
      <p:ext uri="{BB962C8B-B14F-4D97-AF65-F5344CB8AC3E}">
        <p14:creationId xmlns:p14="http://schemas.microsoft.com/office/powerpoint/2010/main" val="30589976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DF9D6-9330-2848-78E5-34DBE442A5A0}"/>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DED61B1-44F8-AA75-7647-C07A6C159AC8}"/>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6C6AAD86-27B2-2F80-FE4A-6B50C07FB59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38F226A9-B0F5-E10A-10CD-F6A3231846D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59</a:t>
            </a:fld>
            <a:endParaRPr lang="fi-FI" altLang="en-US"/>
          </a:p>
        </p:txBody>
      </p:sp>
    </p:spTree>
    <p:extLst>
      <p:ext uri="{BB962C8B-B14F-4D97-AF65-F5344CB8AC3E}">
        <p14:creationId xmlns:p14="http://schemas.microsoft.com/office/powerpoint/2010/main" val="34627896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78435-FC59-7625-B84B-2DA8A27B0E7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B52FEFF-45CE-6A27-9AE7-77CDC69821C4}"/>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25FFB9B8-844C-2A57-9CEC-F353BE22727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D5AE7D57-3C59-3FA9-2CB3-64D3E21EAD5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60</a:t>
            </a:fld>
            <a:endParaRPr lang="fi-FI" altLang="en-US"/>
          </a:p>
        </p:txBody>
      </p:sp>
    </p:spTree>
    <p:extLst>
      <p:ext uri="{BB962C8B-B14F-4D97-AF65-F5344CB8AC3E}">
        <p14:creationId xmlns:p14="http://schemas.microsoft.com/office/powerpoint/2010/main" val="5805127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78435-FC59-7625-B84B-2DA8A27B0E7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B52FEFF-45CE-6A27-9AE7-77CDC69821C4}"/>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25FFB9B8-844C-2A57-9CEC-F353BE22727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D5AE7D57-3C59-3FA9-2CB3-64D3E21EAD5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61</a:t>
            </a:fld>
            <a:endParaRPr lang="fi-FI" altLang="en-US"/>
          </a:p>
        </p:txBody>
      </p:sp>
    </p:spTree>
    <p:extLst>
      <p:ext uri="{BB962C8B-B14F-4D97-AF65-F5344CB8AC3E}">
        <p14:creationId xmlns:p14="http://schemas.microsoft.com/office/powerpoint/2010/main" val="33741600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78435-FC59-7625-B84B-2DA8A27B0E7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B52FEFF-45CE-6A27-9AE7-77CDC69821C4}"/>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25FFB9B8-844C-2A57-9CEC-F353BE22727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D5AE7D57-3C59-3FA9-2CB3-64D3E21EAD5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62</a:t>
            </a:fld>
            <a:endParaRPr lang="fi-FI" altLang="en-US"/>
          </a:p>
        </p:txBody>
      </p:sp>
    </p:spTree>
    <p:extLst>
      <p:ext uri="{BB962C8B-B14F-4D97-AF65-F5344CB8AC3E}">
        <p14:creationId xmlns:p14="http://schemas.microsoft.com/office/powerpoint/2010/main" val="35706213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0EF18-F2D7-A874-AE96-BD4C4136DFC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961262F-CDE0-7E38-185F-452B7083AB3D}"/>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8F0C584-1BD9-A8B4-A343-FBDEE937DA9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5191F749-DB3C-4B57-4814-20952F0363C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63</a:t>
            </a:fld>
            <a:endParaRPr lang="fi-FI" altLang="en-US"/>
          </a:p>
        </p:txBody>
      </p:sp>
    </p:spTree>
    <p:extLst>
      <p:ext uri="{BB962C8B-B14F-4D97-AF65-F5344CB8AC3E}">
        <p14:creationId xmlns:p14="http://schemas.microsoft.com/office/powerpoint/2010/main" val="7406756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0EF18-F2D7-A874-AE96-BD4C4136DFC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961262F-CDE0-7E38-185F-452B7083AB3D}"/>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8F0C584-1BD9-A8B4-A343-FBDEE937DA9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5191F749-DB3C-4B57-4814-20952F0363C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64</a:t>
            </a:fld>
            <a:endParaRPr lang="fi-FI" altLang="en-US"/>
          </a:p>
        </p:txBody>
      </p:sp>
    </p:spTree>
    <p:extLst>
      <p:ext uri="{BB962C8B-B14F-4D97-AF65-F5344CB8AC3E}">
        <p14:creationId xmlns:p14="http://schemas.microsoft.com/office/powerpoint/2010/main" val="14717935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0EF18-F2D7-A874-AE96-BD4C4136DFC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961262F-CDE0-7E38-185F-452B7083AB3D}"/>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8F0C584-1BD9-A8B4-A343-FBDEE937DA9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5191F749-DB3C-4B57-4814-20952F0363C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65</a:t>
            </a:fld>
            <a:endParaRPr lang="fi-FI" altLang="en-US"/>
          </a:p>
        </p:txBody>
      </p:sp>
    </p:spTree>
    <p:extLst>
      <p:ext uri="{BB962C8B-B14F-4D97-AF65-F5344CB8AC3E}">
        <p14:creationId xmlns:p14="http://schemas.microsoft.com/office/powerpoint/2010/main" val="3414662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0EF18-F2D7-A874-AE96-BD4C4136DFC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961262F-CDE0-7E38-185F-452B7083AB3D}"/>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8F0C584-1BD9-A8B4-A343-FBDEE937DA9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5191F749-DB3C-4B57-4814-20952F0363C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66</a:t>
            </a:fld>
            <a:endParaRPr lang="fi-FI" altLang="en-US"/>
          </a:p>
        </p:txBody>
      </p:sp>
    </p:spTree>
    <p:extLst>
      <p:ext uri="{BB962C8B-B14F-4D97-AF65-F5344CB8AC3E}">
        <p14:creationId xmlns:p14="http://schemas.microsoft.com/office/powerpoint/2010/main" val="16410013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D7743B6D-BD4F-43A4-89F0-ADC9B52E0D0C}" type="slidenum">
              <a:rPr lang="fi-FI" altLang="en-US" smtClean="0"/>
              <a:pPr>
                <a:defRPr/>
              </a:pPr>
              <a:t>75</a:t>
            </a:fld>
            <a:endParaRPr lang="fi-FI" altLang="en-US"/>
          </a:p>
        </p:txBody>
      </p:sp>
    </p:spTree>
    <p:extLst>
      <p:ext uri="{BB962C8B-B14F-4D97-AF65-F5344CB8AC3E}">
        <p14:creationId xmlns:p14="http://schemas.microsoft.com/office/powerpoint/2010/main" val="68320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n kuvan paikkamerkki 1">
            <a:extLst>
              <a:ext uri="{FF2B5EF4-FFF2-40B4-BE49-F238E27FC236}">
                <a16:creationId xmlns:a16="http://schemas.microsoft.com/office/drawing/2014/main" id="{744F4D88-921B-F307-94FF-412FA70A1EA7}"/>
              </a:ext>
            </a:extLst>
          </p:cNvPr>
          <p:cNvSpPr>
            <a:spLocks noGrp="1" noRot="1" noChangeAspect="1" noChangeArrowheads="1" noTextEdit="1"/>
          </p:cNvSpPr>
          <p:nvPr>
            <p:ph type="sldImg"/>
          </p:nvPr>
        </p:nvSpPr>
        <p:spPr>
          <a:ln/>
        </p:spPr>
      </p:sp>
      <p:sp>
        <p:nvSpPr>
          <p:cNvPr id="13315" name="Huomautusten paikkamerkki 2">
            <a:extLst>
              <a:ext uri="{FF2B5EF4-FFF2-40B4-BE49-F238E27FC236}">
                <a16:creationId xmlns:a16="http://schemas.microsoft.com/office/drawing/2014/main" id="{534ED566-D58C-B49D-6F8A-F8E29CD3D1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latin typeface="Arial" panose="020B0604020202020204" pitchFamily="34" charset="0"/>
            </a:endParaRPr>
          </a:p>
        </p:txBody>
      </p:sp>
      <p:sp>
        <p:nvSpPr>
          <p:cNvPr id="13316" name="Dian numeron paikkamerkki 3">
            <a:extLst>
              <a:ext uri="{FF2B5EF4-FFF2-40B4-BE49-F238E27FC236}">
                <a16:creationId xmlns:a16="http://schemas.microsoft.com/office/drawing/2014/main" id="{495E5755-CD0A-CB3B-6221-D5A9A9A34A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2637A4-B326-439D-858C-37533EB34992}" type="slidenum">
              <a:rPr lang="fi-FI" altLang="en-US" smtClean="0"/>
              <a:pPr/>
              <a:t>6</a:t>
            </a:fld>
            <a:endParaRPr lang="fi-FI" altLang="en-US"/>
          </a:p>
        </p:txBody>
      </p:sp>
    </p:spTree>
    <p:extLst>
      <p:ext uri="{BB962C8B-B14F-4D97-AF65-F5344CB8AC3E}">
        <p14:creationId xmlns:p14="http://schemas.microsoft.com/office/powerpoint/2010/main" val="15928958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D7743B6D-BD4F-43A4-89F0-ADC9B52E0D0C}" type="slidenum">
              <a:rPr lang="fi-FI" altLang="en-US" smtClean="0"/>
              <a:pPr>
                <a:defRPr/>
              </a:pPr>
              <a:t>76</a:t>
            </a:fld>
            <a:endParaRPr lang="fi-FI" altLang="en-US"/>
          </a:p>
        </p:txBody>
      </p:sp>
    </p:spTree>
    <p:extLst>
      <p:ext uri="{BB962C8B-B14F-4D97-AF65-F5344CB8AC3E}">
        <p14:creationId xmlns:p14="http://schemas.microsoft.com/office/powerpoint/2010/main" val="42467417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D7743B6D-BD4F-43A4-89F0-ADC9B52E0D0C}" type="slidenum">
              <a:rPr lang="fi-FI" altLang="en-US" smtClean="0"/>
              <a:pPr>
                <a:defRPr/>
              </a:pPr>
              <a:t>77</a:t>
            </a:fld>
            <a:endParaRPr lang="fi-FI" altLang="en-US"/>
          </a:p>
        </p:txBody>
      </p:sp>
    </p:spTree>
    <p:extLst>
      <p:ext uri="{BB962C8B-B14F-4D97-AF65-F5344CB8AC3E}">
        <p14:creationId xmlns:p14="http://schemas.microsoft.com/office/powerpoint/2010/main" val="26583635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D7743B6D-BD4F-43A4-89F0-ADC9B52E0D0C}" type="slidenum">
              <a:rPr lang="fi-FI" altLang="en-US" smtClean="0"/>
              <a:pPr>
                <a:defRPr/>
              </a:pPr>
              <a:t>78</a:t>
            </a:fld>
            <a:endParaRPr lang="fi-FI" altLang="en-US"/>
          </a:p>
        </p:txBody>
      </p:sp>
    </p:spTree>
    <p:extLst>
      <p:ext uri="{BB962C8B-B14F-4D97-AF65-F5344CB8AC3E}">
        <p14:creationId xmlns:p14="http://schemas.microsoft.com/office/powerpoint/2010/main" val="6311637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D7743B6D-BD4F-43A4-89F0-ADC9B52E0D0C}" type="slidenum">
              <a:rPr lang="fi-FI" altLang="en-US" smtClean="0"/>
              <a:pPr>
                <a:defRPr/>
              </a:pPr>
              <a:t>79</a:t>
            </a:fld>
            <a:endParaRPr lang="fi-FI" altLang="en-US"/>
          </a:p>
        </p:txBody>
      </p:sp>
    </p:spTree>
    <p:extLst>
      <p:ext uri="{BB962C8B-B14F-4D97-AF65-F5344CB8AC3E}">
        <p14:creationId xmlns:p14="http://schemas.microsoft.com/office/powerpoint/2010/main" val="406633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a:latin typeface="Arial" panose="020B0604020202020204" pitchFamily="34" charset="0"/>
              </a:rPr>
              <a:t>Penikoimisen jälkeen olevaa ”varoaikaa” kasvatettu (ennen n. 42 vrk)</a:t>
            </a: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7</a:t>
            </a:fld>
            <a:endParaRPr lang="fi-FI" altLang="en-US"/>
          </a:p>
        </p:txBody>
      </p:sp>
    </p:spTree>
    <p:extLst>
      <p:ext uri="{BB962C8B-B14F-4D97-AF65-F5344CB8AC3E}">
        <p14:creationId xmlns:p14="http://schemas.microsoft.com/office/powerpoint/2010/main" val="409733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n kuvan paikkamerkki 1">
            <a:extLst>
              <a:ext uri="{FF2B5EF4-FFF2-40B4-BE49-F238E27FC236}">
                <a16:creationId xmlns:a16="http://schemas.microsoft.com/office/drawing/2014/main" id="{744F4D88-921B-F307-94FF-412FA70A1EA7}"/>
              </a:ext>
            </a:extLst>
          </p:cNvPr>
          <p:cNvSpPr>
            <a:spLocks noGrp="1" noRot="1" noChangeAspect="1" noChangeArrowheads="1" noTextEdit="1"/>
          </p:cNvSpPr>
          <p:nvPr>
            <p:ph type="sldImg"/>
          </p:nvPr>
        </p:nvSpPr>
        <p:spPr>
          <a:ln/>
        </p:spPr>
      </p:sp>
      <p:sp>
        <p:nvSpPr>
          <p:cNvPr id="13315" name="Huomautusten paikkamerkki 2">
            <a:extLst>
              <a:ext uri="{FF2B5EF4-FFF2-40B4-BE49-F238E27FC236}">
                <a16:creationId xmlns:a16="http://schemas.microsoft.com/office/drawing/2014/main" id="{534ED566-D58C-B49D-6F8A-F8E29CD3D1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latin typeface="Arial" panose="020B0604020202020204" pitchFamily="34" charset="0"/>
            </a:endParaRPr>
          </a:p>
        </p:txBody>
      </p:sp>
      <p:sp>
        <p:nvSpPr>
          <p:cNvPr id="13316" name="Dian numeron paikkamerkki 3">
            <a:extLst>
              <a:ext uri="{FF2B5EF4-FFF2-40B4-BE49-F238E27FC236}">
                <a16:creationId xmlns:a16="http://schemas.microsoft.com/office/drawing/2014/main" id="{495E5755-CD0A-CB3B-6221-D5A9A9A34A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2637A4-B326-439D-858C-37533EB34992}" type="slidenum">
              <a:rPr lang="fi-FI" altLang="en-US" smtClean="0"/>
              <a:pPr/>
              <a:t>8</a:t>
            </a:fld>
            <a:endParaRPr lang="fi-FI" altLang="en-US"/>
          </a:p>
        </p:txBody>
      </p:sp>
    </p:spTree>
    <p:extLst>
      <p:ext uri="{BB962C8B-B14F-4D97-AF65-F5344CB8AC3E}">
        <p14:creationId xmlns:p14="http://schemas.microsoft.com/office/powerpoint/2010/main" val="183205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A855BBB-B05A-3E53-5586-7524FD02304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4671C23-CE7A-79F7-F8AA-753013295D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3FFABFD-65D5-B3D9-981B-5E762C7882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3AEE7C-EAC7-40EB-95C7-B47750893E63}" type="slidenum">
              <a:rPr lang="fi-FI" altLang="en-US" smtClean="0"/>
              <a:pPr/>
              <a:t>9</a:t>
            </a:fld>
            <a:endParaRPr lang="fi-FI" altLang="en-US"/>
          </a:p>
        </p:txBody>
      </p:sp>
    </p:spTree>
    <p:extLst>
      <p:ext uri="{BB962C8B-B14F-4D97-AF65-F5344CB8AC3E}">
        <p14:creationId xmlns:p14="http://schemas.microsoft.com/office/powerpoint/2010/main" val="792294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Mukautettu asettelu">
    <p:bg>
      <p:bgPr>
        <a:solidFill>
          <a:srgbClr val="1B8CC1"/>
        </a:solidFill>
        <a:effectLst/>
      </p:bgPr>
    </p:bg>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ABB257FC-6FF1-08AF-F98D-728E7F01FF2B}"/>
              </a:ext>
            </a:extLst>
          </p:cNvPr>
          <p:cNvSpPr/>
          <p:nvPr/>
        </p:nvSpPr>
        <p:spPr>
          <a:xfrm>
            <a:off x="-36513" y="5545138"/>
            <a:ext cx="1560513" cy="131286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 name="Rectangle 16">
            <a:extLst>
              <a:ext uri="{FF2B5EF4-FFF2-40B4-BE49-F238E27FC236}">
                <a16:creationId xmlns:a16="http://schemas.microsoft.com/office/drawing/2014/main" id="{BFC07EFD-ED60-BB42-EB48-F8F17CDE74B7}"/>
              </a:ext>
            </a:extLst>
          </p:cNvPr>
          <p:cNvSpPr/>
          <p:nvPr/>
        </p:nvSpPr>
        <p:spPr>
          <a:xfrm>
            <a:off x="1401763" y="-47625"/>
            <a:ext cx="1524000" cy="1450975"/>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 name="Rectangle 17">
            <a:extLst>
              <a:ext uri="{FF2B5EF4-FFF2-40B4-BE49-F238E27FC236}">
                <a16:creationId xmlns:a16="http://schemas.microsoft.com/office/drawing/2014/main" id="{CDB59FFB-0555-5024-EF79-27965968732B}"/>
              </a:ext>
            </a:extLst>
          </p:cNvPr>
          <p:cNvSpPr/>
          <p:nvPr/>
        </p:nvSpPr>
        <p:spPr>
          <a:xfrm>
            <a:off x="0" y="1381125"/>
            <a:ext cx="1465263" cy="1425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3" descr="spkl_nega.png">
            <a:extLst>
              <a:ext uri="{FF2B5EF4-FFF2-40B4-BE49-F238E27FC236}">
                <a16:creationId xmlns:a16="http://schemas.microsoft.com/office/drawing/2014/main" id="{705CFD91-B347-2634-1C79-1C66C5625F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9663" y="4437063"/>
            <a:ext cx="49609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spkl_kuvat.png">
            <a:extLst>
              <a:ext uri="{FF2B5EF4-FFF2-40B4-BE49-F238E27FC236}">
                <a16:creationId xmlns:a16="http://schemas.microsoft.com/office/drawing/2014/main" id="{8416FE33-5C52-F9ED-610E-033EB99C4765}"/>
              </a:ext>
            </a:extLst>
          </p:cNvPr>
          <p:cNvPicPr>
            <a:picLocks noChangeAspect="1"/>
          </p:cNvPicPr>
          <p:nvPr/>
        </p:nvPicPr>
        <p:blipFill>
          <a:blip r:embed="rId3">
            <a:extLst>
              <a:ext uri="{28A0092B-C50C-407E-A947-70E740481C1C}">
                <a14:useLocalDpi xmlns:a14="http://schemas.microsoft.com/office/drawing/2010/main" val="0"/>
              </a:ext>
            </a:extLst>
          </a:blip>
          <a:srcRect r="46642" b="47115"/>
          <a:stretch>
            <a:fillRect/>
          </a:stretch>
        </p:blipFill>
        <p:spPr bwMode="auto">
          <a:xfrm>
            <a:off x="0" y="-46038"/>
            <a:ext cx="4430713" cy="421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spkl_kuvat.png">
            <a:extLst>
              <a:ext uri="{FF2B5EF4-FFF2-40B4-BE49-F238E27FC236}">
                <a16:creationId xmlns:a16="http://schemas.microsoft.com/office/drawing/2014/main" id="{BD4ABFBC-64AD-40AF-ECDC-18853B33E4F2}"/>
              </a:ext>
            </a:extLst>
          </p:cNvPr>
          <p:cNvPicPr>
            <a:picLocks noChangeAspect="1"/>
          </p:cNvPicPr>
          <p:nvPr/>
        </p:nvPicPr>
        <p:blipFill>
          <a:blip r:embed="rId3">
            <a:extLst>
              <a:ext uri="{28A0092B-C50C-407E-A947-70E740481C1C}">
                <a14:useLocalDpi xmlns:a14="http://schemas.microsoft.com/office/drawing/2010/main" val="0"/>
              </a:ext>
            </a:extLst>
          </a:blip>
          <a:srcRect l="30971" t="49709" r="22784" b="24207"/>
          <a:stretch>
            <a:fillRect/>
          </a:stretch>
        </p:blipFill>
        <p:spPr bwMode="auto">
          <a:xfrm>
            <a:off x="1117600" y="3879850"/>
            <a:ext cx="38417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9">
            <a:extLst>
              <a:ext uri="{FF2B5EF4-FFF2-40B4-BE49-F238E27FC236}">
                <a16:creationId xmlns:a16="http://schemas.microsoft.com/office/drawing/2014/main" id="{66131C5E-DAA1-A5EF-1C33-EB8F800AAF9B}"/>
              </a:ext>
            </a:extLst>
          </p:cNvPr>
          <p:cNvSpPr/>
          <p:nvPr/>
        </p:nvSpPr>
        <p:spPr>
          <a:xfrm>
            <a:off x="1465263" y="5553075"/>
            <a:ext cx="1471612" cy="1304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9" name="Picture 22" descr="spkl_kuvat.png">
            <a:extLst>
              <a:ext uri="{FF2B5EF4-FFF2-40B4-BE49-F238E27FC236}">
                <a16:creationId xmlns:a16="http://schemas.microsoft.com/office/drawing/2014/main" id="{D181B834-2724-675E-14EE-F0C8D52007E9}"/>
              </a:ext>
            </a:extLst>
          </p:cNvPr>
          <p:cNvPicPr>
            <a:picLocks noChangeAspect="1"/>
          </p:cNvPicPr>
          <p:nvPr/>
        </p:nvPicPr>
        <p:blipFill>
          <a:blip r:embed="rId3">
            <a:extLst>
              <a:ext uri="{28A0092B-C50C-407E-A947-70E740481C1C}">
                <a14:useLocalDpi xmlns:a14="http://schemas.microsoft.com/office/drawing/2010/main" val="0"/>
              </a:ext>
            </a:extLst>
          </a:blip>
          <a:srcRect l="53169" t="18311" r="22784" b="60820"/>
          <a:stretch>
            <a:fillRect/>
          </a:stretch>
        </p:blipFill>
        <p:spPr bwMode="auto">
          <a:xfrm>
            <a:off x="-1687513" y="7561263"/>
            <a:ext cx="1943101"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spkl_kuvat.png">
            <a:extLst>
              <a:ext uri="{FF2B5EF4-FFF2-40B4-BE49-F238E27FC236}">
                <a16:creationId xmlns:a16="http://schemas.microsoft.com/office/drawing/2014/main" id="{005447AD-98C6-BE7A-00D2-C79D07A8480F}"/>
              </a:ext>
            </a:extLst>
          </p:cNvPr>
          <p:cNvPicPr>
            <a:picLocks noChangeAspect="1"/>
          </p:cNvPicPr>
          <p:nvPr/>
        </p:nvPicPr>
        <p:blipFill>
          <a:blip r:embed="rId3">
            <a:extLst>
              <a:ext uri="{28A0092B-C50C-407E-A947-70E740481C1C}">
                <a14:useLocalDpi xmlns:a14="http://schemas.microsoft.com/office/drawing/2010/main" val="0"/>
              </a:ext>
            </a:extLst>
          </a:blip>
          <a:srcRect l="53169" t="18311" r="22784" b="60820"/>
          <a:stretch>
            <a:fillRect/>
          </a:stretch>
        </p:blipFill>
        <p:spPr bwMode="auto">
          <a:xfrm>
            <a:off x="2911475" y="5551488"/>
            <a:ext cx="19431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26"/>
          <p:cNvSpPr>
            <a:spLocks noGrp="1"/>
          </p:cNvSpPr>
          <p:nvPr>
            <p:ph type="title"/>
          </p:nvPr>
        </p:nvSpPr>
        <p:spPr>
          <a:xfrm>
            <a:off x="1277650" y="2240818"/>
            <a:ext cx="10514231" cy="1325563"/>
          </a:xfrm>
        </p:spPr>
        <p:txBody>
          <a:bodyPr>
            <a:noAutofit/>
          </a:bodyPr>
          <a:lstStyle>
            <a:lvl1pPr algn="r">
              <a:defRPr sz="5800">
                <a:solidFill>
                  <a:schemeClr val="bg1"/>
                </a:solidFill>
              </a:defRPr>
            </a:lvl1pPr>
          </a:lstStyle>
          <a:p>
            <a:r>
              <a:rPr lang="fi-FI"/>
              <a:t>Muokkaa perustyyl. napsautt.</a:t>
            </a:r>
            <a:endParaRPr lang="en-US" dirty="0"/>
          </a:p>
        </p:txBody>
      </p:sp>
      <p:sp>
        <p:nvSpPr>
          <p:cNvPr id="11" name="Date Placeholder 2">
            <a:extLst>
              <a:ext uri="{FF2B5EF4-FFF2-40B4-BE49-F238E27FC236}">
                <a16:creationId xmlns:a16="http://schemas.microsoft.com/office/drawing/2014/main" id="{23E4AC72-2D68-E29D-9BE5-C35A18C582E6}"/>
              </a:ext>
            </a:extLst>
          </p:cNvPr>
          <p:cNvSpPr>
            <a:spLocks noGrp="1"/>
          </p:cNvSpPr>
          <p:nvPr>
            <p:ph type="dt" sz="half" idx="10"/>
          </p:nvPr>
        </p:nvSpPr>
        <p:spPr>
          <a:xfrm>
            <a:off x="10315575" y="292100"/>
            <a:ext cx="1454150" cy="365125"/>
          </a:xfrm>
        </p:spPr>
        <p:txBody>
          <a:bodyPr/>
          <a:lstStyle>
            <a:lvl1pPr>
              <a:defRPr>
                <a:solidFill>
                  <a:schemeClr val="bg1"/>
                </a:solidFill>
              </a:defRPr>
            </a:lvl1pPr>
          </a:lstStyle>
          <a:p>
            <a:pPr>
              <a:defRPr/>
            </a:pPr>
            <a:endParaRPr lang="fi-FI"/>
          </a:p>
        </p:txBody>
      </p:sp>
    </p:spTree>
    <p:extLst>
      <p:ext uri="{BB962C8B-B14F-4D97-AF65-F5344CB8AC3E}">
        <p14:creationId xmlns:p14="http://schemas.microsoft.com/office/powerpoint/2010/main" val="88093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fi-FI"/>
              <a:t>Muokkaa perustyyl. napsautt.</a:t>
            </a:r>
          </a:p>
        </p:txBody>
      </p:sp>
      <p:sp>
        <p:nvSpPr>
          <p:cNvPr id="3" name="Content Placeholder 2"/>
          <p:cNvSpPr>
            <a:spLocks noGrp="1"/>
          </p:cNvSpPr>
          <p:nvPr>
            <p:ph idx="1"/>
          </p:nvPr>
        </p:nvSpPr>
        <p:spPr>
          <a:xfrm>
            <a:off x="5182513" y="987427"/>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3">
            <a:extLst>
              <a:ext uri="{FF2B5EF4-FFF2-40B4-BE49-F238E27FC236}">
                <a16:creationId xmlns:a16="http://schemas.microsoft.com/office/drawing/2014/main" id="{5C281A79-FE7D-7ED1-061D-BD841AB8F669}"/>
              </a:ext>
            </a:extLst>
          </p:cNvPr>
          <p:cNvSpPr>
            <a:spLocks noGrp="1"/>
          </p:cNvSpPr>
          <p:nvPr>
            <p:ph type="dt" sz="half" idx="10"/>
          </p:nvPr>
        </p:nvSpPr>
        <p:spPr/>
        <p:txBody>
          <a:bodyPr/>
          <a:lstStyle>
            <a:lvl1pPr>
              <a:defRPr/>
            </a:lvl1pPr>
          </a:lstStyle>
          <a:p>
            <a:pPr>
              <a:defRPr/>
            </a:pPr>
            <a:endParaRPr lang="fi-FI"/>
          </a:p>
        </p:txBody>
      </p:sp>
    </p:spTree>
    <p:extLst>
      <p:ext uri="{BB962C8B-B14F-4D97-AF65-F5344CB8AC3E}">
        <p14:creationId xmlns:p14="http://schemas.microsoft.com/office/powerpoint/2010/main" val="187203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fi-FI"/>
              <a:t>Muokkaa perustyyl. napsautt.</a:t>
            </a:r>
          </a:p>
        </p:txBody>
      </p:sp>
      <p:sp>
        <p:nvSpPr>
          <p:cNvPr id="3" name="Picture Placeholder 2"/>
          <p:cNvSpPr>
            <a:spLocks noGrp="1"/>
          </p:cNvSpPr>
          <p:nvPr>
            <p:ph type="pic" idx="1"/>
          </p:nvPr>
        </p:nvSpPr>
        <p:spPr>
          <a:xfrm>
            <a:off x="5182513" y="987427"/>
            <a:ext cx="6171397"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3">
            <a:extLst>
              <a:ext uri="{FF2B5EF4-FFF2-40B4-BE49-F238E27FC236}">
                <a16:creationId xmlns:a16="http://schemas.microsoft.com/office/drawing/2014/main" id="{53D370F4-F472-56AB-DF07-48EBB9FFE36A}"/>
              </a:ext>
            </a:extLst>
          </p:cNvPr>
          <p:cNvSpPr>
            <a:spLocks noGrp="1"/>
          </p:cNvSpPr>
          <p:nvPr>
            <p:ph type="dt" sz="half" idx="10"/>
          </p:nvPr>
        </p:nvSpPr>
        <p:spPr/>
        <p:txBody>
          <a:bodyPr/>
          <a:lstStyle>
            <a:lvl1pPr>
              <a:defRPr/>
            </a:lvl1pPr>
          </a:lstStyle>
          <a:p>
            <a:pPr>
              <a:defRPr/>
            </a:pPr>
            <a:endParaRPr lang="fi-FI"/>
          </a:p>
        </p:txBody>
      </p:sp>
    </p:spTree>
    <p:extLst>
      <p:ext uri="{BB962C8B-B14F-4D97-AF65-F5344CB8AC3E}">
        <p14:creationId xmlns:p14="http://schemas.microsoft.com/office/powerpoint/2010/main" val="406010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E08F2A0-4BBB-7EA9-E141-E0E2F9FD433B}"/>
              </a:ext>
            </a:extLst>
          </p:cNvPr>
          <p:cNvSpPr>
            <a:spLocks noGrp="1"/>
          </p:cNvSpPr>
          <p:nvPr>
            <p:ph type="dt" sz="half" idx="10"/>
          </p:nvPr>
        </p:nvSpPr>
        <p:spPr/>
        <p:txBody>
          <a:bodyPr/>
          <a:lstStyle>
            <a:lvl1pPr>
              <a:defRPr/>
            </a:lvl1pPr>
          </a:lstStyle>
          <a:p>
            <a:pPr>
              <a:defRPr/>
            </a:pPr>
            <a:endParaRPr lang="fi-FI"/>
          </a:p>
        </p:txBody>
      </p:sp>
    </p:spTree>
    <p:extLst>
      <p:ext uri="{BB962C8B-B14F-4D97-AF65-F5344CB8AC3E}">
        <p14:creationId xmlns:p14="http://schemas.microsoft.com/office/powerpoint/2010/main" val="588235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5" y="365125"/>
            <a:ext cx="2628558" cy="5811838"/>
          </a:xfrm>
        </p:spPr>
        <p:txBody>
          <a:bodyPr vert="eaVert"/>
          <a:lstStyle/>
          <a:p>
            <a:r>
              <a:rPr lang="fi-FI"/>
              <a:t>Muokkaa perustyyl. napsautt.</a:t>
            </a:r>
          </a:p>
        </p:txBody>
      </p:sp>
      <p:sp>
        <p:nvSpPr>
          <p:cNvPr id="3" name="Vertical Text Placeholder 2"/>
          <p:cNvSpPr>
            <a:spLocks noGrp="1"/>
          </p:cNvSpPr>
          <p:nvPr>
            <p:ph type="body" orient="vert" idx="1"/>
          </p:nvPr>
        </p:nvSpPr>
        <p:spPr>
          <a:xfrm>
            <a:off x="838092" y="365125"/>
            <a:ext cx="7733293"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2A8BCFDD-C41C-1EE2-C698-12C51B080AF1}"/>
              </a:ext>
            </a:extLst>
          </p:cNvPr>
          <p:cNvSpPr>
            <a:spLocks noGrp="1"/>
          </p:cNvSpPr>
          <p:nvPr>
            <p:ph type="dt" sz="half" idx="10"/>
          </p:nvPr>
        </p:nvSpPr>
        <p:spPr/>
        <p:txBody>
          <a:bodyPr/>
          <a:lstStyle>
            <a:lvl1pPr>
              <a:defRPr/>
            </a:lvl1pPr>
          </a:lstStyle>
          <a:p>
            <a:pPr>
              <a:defRPr/>
            </a:pPr>
            <a:endParaRPr lang="fi-FI"/>
          </a:p>
        </p:txBody>
      </p:sp>
      <p:sp>
        <p:nvSpPr>
          <p:cNvPr id="5" name="Footer Placeholder 4">
            <a:extLst>
              <a:ext uri="{FF2B5EF4-FFF2-40B4-BE49-F238E27FC236}">
                <a16:creationId xmlns:a16="http://schemas.microsoft.com/office/drawing/2014/main" id="{588F3FD7-4679-5396-B02B-B82EB685FE9B}"/>
              </a:ext>
            </a:extLst>
          </p:cNvPr>
          <p:cNvSpPr>
            <a:spLocks noGrp="1"/>
          </p:cNvSpPr>
          <p:nvPr>
            <p:ph type="ftr" sz="quarter" idx="11"/>
          </p:nvPr>
        </p:nvSpPr>
        <p:spPr>
          <a:xfrm>
            <a:off x="4038600" y="6356350"/>
            <a:ext cx="4113213" cy="365125"/>
          </a:xfrm>
          <a:prstGeom prst="rect">
            <a:avLst/>
          </a:prstGeom>
        </p:spPr>
        <p:txBody>
          <a:bodyPr/>
          <a:lstStyle>
            <a:lvl1pPr eaLnBrk="1" hangingPunct="1">
              <a:defRPr>
                <a:latin typeface="Arial" charset="0"/>
              </a:defRPr>
            </a:lvl1pPr>
          </a:lstStyle>
          <a:p>
            <a:pPr>
              <a:defRPr/>
            </a:pPr>
            <a:r>
              <a:rPr lang="fi-FI"/>
              <a:t>SPKL tuomareiden jatkokoulutus 2018</a:t>
            </a:r>
          </a:p>
        </p:txBody>
      </p:sp>
      <p:sp>
        <p:nvSpPr>
          <p:cNvPr id="6" name="Slide Number Placeholder 5">
            <a:extLst>
              <a:ext uri="{FF2B5EF4-FFF2-40B4-BE49-F238E27FC236}">
                <a16:creationId xmlns:a16="http://schemas.microsoft.com/office/drawing/2014/main" id="{81815BD2-04FC-B5DD-D569-5D24FF92D194}"/>
              </a:ext>
            </a:extLst>
          </p:cNvPr>
          <p:cNvSpPr>
            <a:spLocks noGrp="1"/>
          </p:cNvSpPr>
          <p:nvPr>
            <p:ph type="sldNum" sz="quarter" idx="12"/>
          </p:nvPr>
        </p:nvSpPr>
        <p:spPr>
          <a:xfrm>
            <a:off x="8609013"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F8FDA20-903E-449B-9EDF-2D20C5D5CBB2}" type="slidenum">
              <a:rPr lang="fi-FI" altLang="en-US"/>
              <a:pPr>
                <a:defRPr/>
              </a:pPr>
              <a:t>‹#›</a:t>
            </a:fld>
            <a:endParaRPr lang="fi-FI" altLang="en-US"/>
          </a:p>
        </p:txBody>
      </p:sp>
    </p:spTree>
    <p:extLst>
      <p:ext uri="{BB962C8B-B14F-4D97-AF65-F5344CB8AC3E}">
        <p14:creationId xmlns:p14="http://schemas.microsoft.com/office/powerpoint/2010/main" val="285988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2" name="Picture 4" descr="spkl_kuvat2.png">
            <a:extLst>
              <a:ext uri="{FF2B5EF4-FFF2-40B4-BE49-F238E27FC236}">
                <a16:creationId xmlns:a16="http://schemas.microsoft.com/office/drawing/2014/main" id="{683F18FD-EAAA-C78A-4BA3-F6A3AF3276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82D6C5EE-B727-75CB-338E-670F55300371}"/>
              </a:ext>
            </a:extLst>
          </p:cNvPr>
          <p:cNvSpPr txBox="1">
            <a:spLocks/>
          </p:cNvSpPr>
          <p:nvPr/>
        </p:nvSpPr>
        <p:spPr>
          <a:xfrm>
            <a:off x="10609263" y="134938"/>
            <a:ext cx="1454150" cy="365125"/>
          </a:xfrm>
          <a:prstGeom prst="rect">
            <a:avLst/>
          </a:prstGeom>
        </p:spPr>
        <p:txBody>
          <a:bodyPr anchor="ctr"/>
          <a:lstStyle>
            <a:defPPr>
              <a:defRPr lang="fi-FI"/>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B88A3F2-7037-48B2-B27A-2CBBBB0164B7}" type="datetimeFigureOut">
              <a:rPr lang="fi-FI" smtClean="0"/>
              <a:pPr>
                <a:defRPr/>
              </a:pPr>
              <a:t>7.6.2024</a:t>
            </a:fld>
            <a:endParaRPr lang="fi-FI" dirty="0"/>
          </a:p>
        </p:txBody>
      </p:sp>
      <p:pic>
        <p:nvPicPr>
          <p:cNvPr id="4" name="Picture 6" descr="spkl_nega.png">
            <a:extLst>
              <a:ext uri="{FF2B5EF4-FFF2-40B4-BE49-F238E27FC236}">
                <a16:creationId xmlns:a16="http://schemas.microsoft.com/office/drawing/2014/main" id="{F47A03B7-B91D-B54E-BFDC-2B883B1EA0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3788" y="4349750"/>
            <a:ext cx="4962525"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1523802" y="3668329"/>
            <a:ext cx="914281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2" name="Title 11"/>
          <p:cNvSpPr>
            <a:spLocks noGrp="1"/>
          </p:cNvSpPr>
          <p:nvPr>
            <p:ph type="title"/>
          </p:nvPr>
        </p:nvSpPr>
        <p:spPr>
          <a:xfrm>
            <a:off x="838091" y="1830500"/>
            <a:ext cx="10514231" cy="1325563"/>
          </a:xfrm>
        </p:spPr>
        <p:txBody>
          <a:bodyPr>
            <a:noAutofit/>
          </a:bodyPr>
          <a:lstStyle>
            <a:lvl1pPr algn="ctr">
              <a:defRPr sz="5800">
                <a:solidFill>
                  <a:schemeClr val="bg1"/>
                </a:solidFill>
              </a:defRPr>
            </a:lvl1pPr>
          </a:lstStyle>
          <a:p>
            <a:r>
              <a:rPr lang="fi-FI"/>
              <a:t>Muokkaa perustyyl. napsautt.</a:t>
            </a:r>
            <a:endParaRPr lang="en-US" dirty="0"/>
          </a:p>
        </p:txBody>
      </p:sp>
      <p:sp>
        <p:nvSpPr>
          <p:cNvPr id="5" name="Date Placeholder 2">
            <a:extLst>
              <a:ext uri="{FF2B5EF4-FFF2-40B4-BE49-F238E27FC236}">
                <a16:creationId xmlns:a16="http://schemas.microsoft.com/office/drawing/2014/main" id="{7B59E2AE-84BB-544B-F28B-FDBE09152C35}"/>
              </a:ext>
            </a:extLst>
          </p:cNvPr>
          <p:cNvSpPr>
            <a:spLocks noGrp="1"/>
          </p:cNvSpPr>
          <p:nvPr>
            <p:ph type="dt" sz="half" idx="10"/>
          </p:nvPr>
        </p:nvSpPr>
        <p:spPr/>
        <p:txBody>
          <a:bodyPr/>
          <a:lstStyle>
            <a:lvl1pPr>
              <a:defRPr/>
            </a:lvl1pPr>
          </a:lstStyle>
          <a:p>
            <a:pPr>
              <a:defRPr/>
            </a:pPr>
            <a:endParaRPr lang="fi-FI"/>
          </a:p>
        </p:txBody>
      </p:sp>
    </p:spTree>
    <p:extLst>
      <p:ext uri="{BB962C8B-B14F-4D97-AF65-F5344CB8AC3E}">
        <p14:creationId xmlns:p14="http://schemas.microsoft.com/office/powerpoint/2010/main" val="427409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197C7E-EE4B-3CD7-DF69-159FB770B4B6}"/>
              </a:ext>
            </a:extLst>
          </p:cNvPr>
          <p:cNvSpPr txBox="1">
            <a:spLocks/>
          </p:cNvSpPr>
          <p:nvPr/>
        </p:nvSpPr>
        <p:spPr>
          <a:xfrm>
            <a:off x="10358438" y="200025"/>
            <a:ext cx="1454150" cy="365125"/>
          </a:xfrm>
          <a:prstGeom prst="rect">
            <a:avLst/>
          </a:prstGeom>
        </p:spPr>
        <p:txBody>
          <a:bodyPr anchor="ctr"/>
          <a:lstStyle>
            <a:defPPr>
              <a:defRPr lang="fi-FI"/>
            </a:defPPr>
            <a:lvl1pPr marL="0" algn="r" defTabSz="914400" rtl="0" eaLnBrk="1" latinLnBrk="0" hangingPunct="1">
              <a:defRPr sz="1200" kern="1200">
                <a:solidFill>
                  <a:srgbClr val="1B8CC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B88A3F2-7037-48B2-B27A-2CBBBB0164B7}" type="datetimeFigureOut">
              <a:rPr lang="fi-FI" smtClean="0"/>
              <a:pPr>
                <a:defRPr/>
              </a:pPr>
              <a:t>7.6.2024</a:t>
            </a:fld>
            <a:endParaRPr lang="fi-FI" dirty="0"/>
          </a:p>
        </p:txBody>
      </p:sp>
      <p:sp>
        <p:nvSpPr>
          <p:cNvPr id="2" name="Title 1"/>
          <p:cNvSpPr>
            <a:spLocks noGrp="1"/>
          </p:cNvSpPr>
          <p:nvPr>
            <p:ph type="ctrTitle"/>
          </p:nvPr>
        </p:nvSpPr>
        <p:spPr>
          <a:xfrm>
            <a:off x="1523802" y="1452435"/>
            <a:ext cx="9142810" cy="2387600"/>
          </a:xfrm>
        </p:spPr>
        <p:txBody>
          <a:bodyPr anchor="b"/>
          <a:lstStyle>
            <a:lvl1pPr algn="ctr">
              <a:defRPr sz="6000">
                <a:solidFill>
                  <a:srgbClr val="1B8CC1"/>
                </a:solidFill>
              </a:defRPr>
            </a:lvl1pPr>
          </a:lstStyle>
          <a:p>
            <a:r>
              <a:rPr lang="fi-FI"/>
              <a:t>Muokkaa perustyyl. napsautt.</a:t>
            </a:r>
            <a:endParaRPr lang="fi-FI" dirty="0"/>
          </a:p>
        </p:txBody>
      </p:sp>
      <p:sp>
        <p:nvSpPr>
          <p:cNvPr id="3" name="Subtitle 2"/>
          <p:cNvSpPr>
            <a:spLocks noGrp="1"/>
          </p:cNvSpPr>
          <p:nvPr>
            <p:ph type="subTitle" idx="1"/>
          </p:nvPr>
        </p:nvSpPr>
        <p:spPr>
          <a:xfrm>
            <a:off x="1523802" y="3932110"/>
            <a:ext cx="9142810" cy="1655762"/>
          </a:xfrm>
        </p:spPr>
        <p:txBody>
          <a:bodyPr/>
          <a:lstStyle>
            <a:lvl1pPr marL="0" indent="0" algn="ctr">
              <a:buNone/>
              <a:defRPr sz="2400">
                <a:solidFill>
                  <a:srgbClr val="3C3C3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299247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77F026-BE97-A1E4-3799-4361BA561350}"/>
              </a:ext>
            </a:extLst>
          </p:cNvPr>
          <p:cNvSpPr txBox="1">
            <a:spLocks/>
          </p:cNvSpPr>
          <p:nvPr/>
        </p:nvSpPr>
        <p:spPr>
          <a:xfrm>
            <a:off x="10358438" y="200025"/>
            <a:ext cx="1454150" cy="365125"/>
          </a:xfrm>
          <a:prstGeom prst="rect">
            <a:avLst/>
          </a:prstGeom>
        </p:spPr>
        <p:txBody>
          <a:bodyPr anchor="ctr"/>
          <a:lstStyle>
            <a:defPPr>
              <a:defRPr lang="fi-FI"/>
            </a:defPPr>
            <a:lvl1pPr marL="0" algn="r" defTabSz="914400" rtl="0" eaLnBrk="1" latinLnBrk="0" hangingPunct="1">
              <a:defRPr sz="1200" kern="1200">
                <a:solidFill>
                  <a:srgbClr val="1B8CC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B88A3F2-7037-48B2-B27A-2CBBBB0164B7}" type="datetimeFigureOut">
              <a:rPr lang="fi-FI" smtClean="0"/>
              <a:pPr>
                <a:defRPr/>
              </a:pPr>
              <a:t>7.6.2024</a:t>
            </a:fld>
            <a:endParaRPr lang="fi-FI" dirty="0"/>
          </a:p>
        </p:txBody>
      </p:sp>
      <p:sp>
        <p:nvSpPr>
          <p:cNvPr id="2" name="Title 1"/>
          <p:cNvSpPr>
            <a:spLocks noGrp="1"/>
          </p:cNvSpPr>
          <p:nvPr>
            <p:ph type="title"/>
          </p:nvPr>
        </p:nvSpPr>
        <p:spPr/>
        <p:txBody>
          <a:bodyPr/>
          <a:lstStyle/>
          <a:p>
            <a:r>
              <a:rPr lang="fi-FI"/>
              <a:t>Muokkaa perustyyl. napsautt.</a:t>
            </a:r>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10727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38B6D7E-616B-5760-CC6A-74270F7E7676}"/>
              </a:ext>
            </a:extLst>
          </p:cNvPr>
          <p:cNvSpPr txBox="1">
            <a:spLocks/>
          </p:cNvSpPr>
          <p:nvPr/>
        </p:nvSpPr>
        <p:spPr>
          <a:xfrm>
            <a:off x="10358438" y="200025"/>
            <a:ext cx="1454150" cy="365125"/>
          </a:xfrm>
          <a:prstGeom prst="rect">
            <a:avLst/>
          </a:prstGeom>
        </p:spPr>
        <p:txBody>
          <a:bodyPr anchor="ctr"/>
          <a:lstStyle>
            <a:defPPr>
              <a:defRPr lang="fi-FI"/>
            </a:defPPr>
            <a:lvl1pPr marL="0" algn="r" defTabSz="914400" rtl="0" eaLnBrk="1" latinLnBrk="0" hangingPunct="1">
              <a:defRPr sz="1200" kern="1200">
                <a:solidFill>
                  <a:srgbClr val="1B8CC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B88A3F2-7037-48B2-B27A-2CBBBB0164B7}" type="datetimeFigureOut">
              <a:rPr lang="fi-FI" smtClean="0"/>
              <a:pPr>
                <a:defRPr/>
              </a:pPr>
              <a:t>7.6.2024</a:t>
            </a:fld>
            <a:endParaRPr lang="fi-FI" dirty="0"/>
          </a:p>
        </p:txBody>
      </p:sp>
      <p:sp>
        <p:nvSpPr>
          <p:cNvPr id="2" name="Title 1"/>
          <p:cNvSpPr>
            <a:spLocks noGrp="1"/>
          </p:cNvSpPr>
          <p:nvPr>
            <p:ph type="title"/>
          </p:nvPr>
        </p:nvSpPr>
        <p:spPr>
          <a:xfrm>
            <a:off x="831742" y="739095"/>
            <a:ext cx="10514231" cy="2852737"/>
          </a:xfrm>
        </p:spPr>
        <p:txBody>
          <a:bodyPr anchor="b"/>
          <a:lstStyle>
            <a:lvl1pPr>
              <a:defRPr sz="6000"/>
            </a:lvl1pPr>
          </a:lstStyle>
          <a:p>
            <a:r>
              <a:rPr lang="fi-FI"/>
              <a:t>Muokkaa perustyyl. napsautt.</a:t>
            </a:r>
            <a:endParaRPr lang="fi-FI" dirty="0"/>
          </a:p>
        </p:txBody>
      </p:sp>
      <p:sp>
        <p:nvSpPr>
          <p:cNvPr id="3" name="Text Placeholder 2"/>
          <p:cNvSpPr>
            <a:spLocks noGrp="1"/>
          </p:cNvSpPr>
          <p:nvPr>
            <p:ph type="body" idx="1"/>
          </p:nvPr>
        </p:nvSpPr>
        <p:spPr>
          <a:xfrm>
            <a:off x="831742" y="3618820"/>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96331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09DE0C68-7F2A-A9D8-7705-D93BCE8FB294}"/>
              </a:ext>
            </a:extLst>
          </p:cNvPr>
          <p:cNvSpPr txBox="1">
            <a:spLocks/>
          </p:cNvSpPr>
          <p:nvPr/>
        </p:nvSpPr>
        <p:spPr>
          <a:xfrm>
            <a:off x="10358438" y="200025"/>
            <a:ext cx="1454150" cy="365125"/>
          </a:xfrm>
          <a:prstGeom prst="rect">
            <a:avLst/>
          </a:prstGeom>
        </p:spPr>
        <p:txBody>
          <a:bodyPr anchor="ctr"/>
          <a:lstStyle>
            <a:defPPr>
              <a:defRPr lang="fi-FI"/>
            </a:defPPr>
            <a:lvl1pPr marL="0" algn="r" defTabSz="914400" rtl="0" eaLnBrk="1" latinLnBrk="0" hangingPunct="1">
              <a:defRPr sz="1200" kern="1200">
                <a:solidFill>
                  <a:srgbClr val="1B8CC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B88A3F2-7037-48B2-B27A-2CBBBB0164B7}" type="datetimeFigureOut">
              <a:rPr lang="fi-FI" smtClean="0"/>
              <a:pPr>
                <a:defRPr/>
              </a:pPr>
              <a:t>7.6.2024</a:t>
            </a:fld>
            <a:endParaRPr lang="fi-FI" dirty="0"/>
          </a:p>
        </p:txBody>
      </p:sp>
      <p:sp>
        <p:nvSpPr>
          <p:cNvPr id="2" name="Title 1"/>
          <p:cNvSpPr>
            <a:spLocks noGrp="1"/>
          </p:cNvSpPr>
          <p:nvPr>
            <p:ph type="title"/>
          </p:nvPr>
        </p:nvSpPr>
        <p:spPr/>
        <p:txBody>
          <a:bodyPr/>
          <a:lstStyle/>
          <a:p>
            <a:r>
              <a:rPr lang="fi-FI"/>
              <a:t>Muokkaa perustyyl. napsautt.</a:t>
            </a:r>
          </a:p>
        </p:txBody>
      </p:sp>
      <p:sp>
        <p:nvSpPr>
          <p:cNvPr id="3" name="Content Placeholder 2"/>
          <p:cNvSpPr>
            <a:spLocks noGrp="1"/>
          </p:cNvSpPr>
          <p:nvPr>
            <p:ph sz="half" idx="1"/>
          </p:nvPr>
        </p:nvSpPr>
        <p:spPr>
          <a:xfrm>
            <a:off x="838091" y="1825625"/>
            <a:ext cx="5180926"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Content Placeholder 3"/>
          <p:cNvSpPr>
            <a:spLocks noGrp="1"/>
          </p:cNvSpPr>
          <p:nvPr>
            <p:ph sz="half" idx="2"/>
          </p:nvPr>
        </p:nvSpPr>
        <p:spPr>
          <a:xfrm>
            <a:off x="6171396" y="1825625"/>
            <a:ext cx="5180926"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011602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679" y="365127"/>
            <a:ext cx="10514231" cy="1325563"/>
          </a:xfrm>
        </p:spPr>
        <p:txBody>
          <a:bodyPr/>
          <a:lstStyle/>
          <a:p>
            <a:r>
              <a:rPr lang="fi-FI"/>
              <a:t>Muokkaa perustyyl. napsautt.</a:t>
            </a:r>
          </a:p>
        </p:txBody>
      </p:sp>
      <p:sp>
        <p:nvSpPr>
          <p:cNvPr id="3" name="Text Placeholder 2"/>
          <p:cNvSpPr>
            <a:spLocks noGrp="1"/>
          </p:cNvSpPr>
          <p:nvPr>
            <p:ph type="body" idx="1"/>
          </p:nvPr>
        </p:nvSpPr>
        <p:spPr>
          <a:xfrm>
            <a:off x="839680" y="1681163"/>
            <a:ext cx="51571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680" y="2505075"/>
            <a:ext cx="5157115"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xt Placeholder 4"/>
          <p:cNvSpPr>
            <a:spLocks noGrp="1"/>
          </p:cNvSpPr>
          <p:nvPr>
            <p:ph type="body" sz="quarter" idx="3"/>
          </p:nvPr>
        </p:nvSpPr>
        <p:spPr>
          <a:xfrm>
            <a:off x="6171397"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1397" y="2505075"/>
            <a:ext cx="5182513"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ate Placeholder 3">
            <a:extLst>
              <a:ext uri="{FF2B5EF4-FFF2-40B4-BE49-F238E27FC236}">
                <a16:creationId xmlns:a16="http://schemas.microsoft.com/office/drawing/2014/main" id="{907BF02D-4445-D43C-FA7E-D07D9B678E40}"/>
              </a:ext>
            </a:extLst>
          </p:cNvPr>
          <p:cNvSpPr>
            <a:spLocks noGrp="1"/>
          </p:cNvSpPr>
          <p:nvPr>
            <p:ph type="dt" sz="half" idx="10"/>
          </p:nvPr>
        </p:nvSpPr>
        <p:spPr/>
        <p:txBody>
          <a:bodyPr/>
          <a:lstStyle>
            <a:lvl1pPr>
              <a:defRPr/>
            </a:lvl1pPr>
          </a:lstStyle>
          <a:p>
            <a:pPr>
              <a:defRPr/>
            </a:pPr>
            <a:endParaRPr lang="fi-FI"/>
          </a:p>
        </p:txBody>
      </p:sp>
    </p:spTree>
    <p:extLst>
      <p:ext uri="{BB962C8B-B14F-4D97-AF65-F5344CB8AC3E}">
        <p14:creationId xmlns:p14="http://schemas.microsoft.com/office/powerpoint/2010/main" val="1201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Date Placeholder 3">
            <a:extLst>
              <a:ext uri="{FF2B5EF4-FFF2-40B4-BE49-F238E27FC236}">
                <a16:creationId xmlns:a16="http://schemas.microsoft.com/office/drawing/2014/main" id="{A82C6754-DACE-8B5F-B1AB-2C1E52AEFB92}"/>
              </a:ext>
            </a:extLst>
          </p:cNvPr>
          <p:cNvSpPr>
            <a:spLocks noGrp="1"/>
          </p:cNvSpPr>
          <p:nvPr>
            <p:ph type="dt" sz="half" idx="10"/>
          </p:nvPr>
        </p:nvSpPr>
        <p:spPr/>
        <p:txBody>
          <a:bodyPr/>
          <a:lstStyle>
            <a:lvl1pPr>
              <a:defRPr/>
            </a:lvl1pPr>
          </a:lstStyle>
          <a:p>
            <a:pPr>
              <a:defRPr/>
            </a:pPr>
            <a:endParaRPr lang="fi-FI"/>
          </a:p>
        </p:txBody>
      </p:sp>
    </p:spTree>
    <p:extLst>
      <p:ext uri="{BB962C8B-B14F-4D97-AF65-F5344CB8AC3E}">
        <p14:creationId xmlns:p14="http://schemas.microsoft.com/office/powerpoint/2010/main" val="40908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C0D26A0-7352-698D-A3E0-C38FECE26AEB}"/>
              </a:ext>
            </a:extLst>
          </p:cNvPr>
          <p:cNvSpPr txBox="1">
            <a:spLocks/>
          </p:cNvSpPr>
          <p:nvPr/>
        </p:nvSpPr>
        <p:spPr>
          <a:xfrm>
            <a:off x="10358438" y="200025"/>
            <a:ext cx="1454150" cy="365125"/>
          </a:xfrm>
          <a:prstGeom prst="rect">
            <a:avLst/>
          </a:prstGeom>
        </p:spPr>
        <p:txBody>
          <a:bodyPr anchor="ctr"/>
          <a:lstStyle>
            <a:defPPr>
              <a:defRPr lang="fi-FI"/>
            </a:defPPr>
            <a:lvl1pPr marL="0" algn="r" defTabSz="914400" rtl="0" eaLnBrk="1" latinLnBrk="0" hangingPunct="1">
              <a:defRPr sz="1200" kern="1200">
                <a:solidFill>
                  <a:srgbClr val="1B8CC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B88A3F2-7037-48B2-B27A-2CBBBB0164B7}" type="datetimeFigureOut">
              <a:rPr lang="fi-FI" smtClean="0"/>
              <a:pPr>
                <a:defRPr/>
              </a:pPr>
              <a:t>7.6.2024</a:t>
            </a:fld>
            <a:endParaRPr lang="fi-FI" dirty="0"/>
          </a:p>
        </p:txBody>
      </p:sp>
    </p:spTree>
    <p:extLst>
      <p:ext uri="{BB962C8B-B14F-4D97-AF65-F5344CB8AC3E}">
        <p14:creationId xmlns:p14="http://schemas.microsoft.com/office/powerpoint/2010/main" val="27161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858769D-D342-0844-E8CF-7C62C906A43B}"/>
              </a:ext>
            </a:extLst>
          </p:cNvPr>
          <p:cNvSpPr>
            <a:spLocks noGrp="1"/>
          </p:cNvSpPr>
          <p:nvPr>
            <p:ph type="title"/>
          </p:nvPr>
        </p:nvSpPr>
        <p:spPr bwMode="auto">
          <a:xfrm>
            <a:off x="838200" y="365125"/>
            <a:ext cx="105140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perustyyl. napsautt.</a:t>
            </a:r>
          </a:p>
        </p:txBody>
      </p:sp>
      <p:sp>
        <p:nvSpPr>
          <p:cNvPr id="1027" name="Text Placeholder 2">
            <a:extLst>
              <a:ext uri="{FF2B5EF4-FFF2-40B4-BE49-F238E27FC236}">
                <a16:creationId xmlns:a16="http://schemas.microsoft.com/office/drawing/2014/main" id="{D4655DF8-41C6-3631-7495-501B186CDD77}"/>
              </a:ext>
            </a:extLst>
          </p:cNvPr>
          <p:cNvSpPr>
            <a:spLocks noGrp="1"/>
          </p:cNvSpPr>
          <p:nvPr>
            <p:ph type="body" idx="1"/>
          </p:nvPr>
        </p:nvSpPr>
        <p:spPr bwMode="auto">
          <a:xfrm>
            <a:off x="838200" y="1708150"/>
            <a:ext cx="1051401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pic>
        <p:nvPicPr>
          <p:cNvPr id="1028" name="Picture 8">
            <a:extLst>
              <a:ext uri="{FF2B5EF4-FFF2-40B4-BE49-F238E27FC236}">
                <a16:creationId xmlns:a16="http://schemas.microsoft.com/office/drawing/2014/main" id="{A8228714-4D29-873A-61FA-A0B90B1044FF}"/>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096375" y="5253038"/>
            <a:ext cx="2824163"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E33A1686-224F-DEB8-D25B-342046B1211D}"/>
              </a:ext>
            </a:extLst>
          </p:cNvPr>
          <p:cNvCxnSpPr/>
          <p:nvPr/>
        </p:nvCxnSpPr>
        <p:spPr>
          <a:xfrm flipH="1">
            <a:off x="-2366963" y="6562725"/>
            <a:ext cx="11525251"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8A189B5-DB98-2C27-182D-321AC0DB5B5D}"/>
              </a:ext>
            </a:extLst>
          </p:cNvPr>
          <p:cNvCxnSpPr/>
          <p:nvPr/>
        </p:nvCxnSpPr>
        <p:spPr>
          <a:xfrm flipH="1">
            <a:off x="11901488" y="6562725"/>
            <a:ext cx="1152525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A8E2BA7F-3475-3F55-0781-201A27F14AD1}"/>
              </a:ext>
            </a:extLst>
          </p:cNvPr>
          <p:cNvSpPr>
            <a:spLocks noGrp="1"/>
          </p:cNvSpPr>
          <p:nvPr>
            <p:ph type="dt" sz="half" idx="2"/>
          </p:nvPr>
        </p:nvSpPr>
        <p:spPr>
          <a:xfrm>
            <a:off x="10358438" y="200025"/>
            <a:ext cx="1454150" cy="365125"/>
          </a:xfrm>
          <a:prstGeom prst="rect">
            <a:avLst/>
          </a:prstGeom>
        </p:spPr>
        <p:txBody>
          <a:bodyPr vert="horz" lIns="91440" tIns="45720" rIns="91440" bIns="45720" rtlCol="0" anchor="ctr"/>
          <a:lstStyle>
            <a:lvl1pPr algn="r" eaLnBrk="1" hangingPunct="1">
              <a:defRPr sz="1200">
                <a:solidFill>
                  <a:srgbClr val="1B8CC1"/>
                </a:solidFill>
                <a:latin typeface="Arial" charset="0"/>
              </a:defRPr>
            </a:lvl1pPr>
          </a:lstStyle>
          <a:p>
            <a:pPr>
              <a:defRPr/>
            </a:pPr>
            <a:endParaRPr lang="fi-FI"/>
          </a:p>
        </p:txBody>
      </p:sp>
    </p:spTree>
  </p:cSld>
  <p:clrMap bg1="lt1" tx1="dk1" bg2="lt2" tx2="dk2" accent1="accent1" accent2="accent2" accent3="accent3" accent4="accent4" accent5="accent5" accent6="accent6" hlink="hlink" folHlink="folHlink"/>
  <p:sldLayoutIdLst>
    <p:sldLayoutId id="2147485145" r:id="rId1"/>
    <p:sldLayoutId id="2147485146" r:id="rId2"/>
    <p:sldLayoutId id="2147485147" r:id="rId3"/>
    <p:sldLayoutId id="2147485148" r:id="rId4"/>
    <p:sldLayoutId id="2147485149" r:id="rId5"/>
    <p:sldLayoutId id="2147485150" r:id="rId6"/>
    <p:sldLayoutId id="2147485140" r:id="rId7"/>
    <p:sldLayoutId id="2147485141" r:id="rId8"/>
    <p:sldLayoutId id="2147485151" r:id="rId9"/>
    <p:sldLayoutId id="2147485142" r:id="rId10"/>
    <p:sldLayoutId id="2147485143" r:id="rId11"/>
    <p:sldLayoutId id="2147485144" r:id="rId12"/>
    <p:sldLayoutId id="2147485152" r:id="rId13"/>
  </p:sldLayoutIdLst>
  <p:hf sldNum="0" hdr="0" dt="0"/>
  <p:txStyles>
    <p:titleStyle>
      <a:lvl1pPr algn="l" rtl="0" eaLnBrk="0" fontAlgn="base" hangingPunct="0">
        <a:lnSpc>
          <a:spcPct val="90000"/>
        </a:lnSpc>
        <a:spcBef>
          <a:spcPct val="0"/>
        </a:spcBef>
        <a:spcAft>
          <a:spcPct val="0"/>
        </a:spcAft>
        <a:defRPr sz="4400" kern="1200">
          <a:solidFill>
            <a:srgbClr val="1B8CC1"/>
          </a:solidFill>
          <a:latin typeface="+mj-lt"/>
          <a:ea typeface="+mj-ea"/>
          <a:cs typeface="+mj-cs"/>
        </a:defRPr>
      </a:lvl1pPr>
      <a:lvl2pPr algn="l" rtl="0" eaLnBrk="0" fontAlgn="base" hangingPunct="0">
        <a:lnSpc>
          <a:spcPct val="90000"/>
        </a:lnSpc>
        <a:spcBef>
          <a:spcPct val="0"/>
        </a:spcBef>
        <a:spcAft>
          <a:spcPct val="0"/>
        </a:spcAft>
        <a:defRPr sz="4400">
          <a:solidFill>
            <a:srgbClr val="1B8CC1"/>
          </a:solidFill>
          <a:latin typeface="Calibri Light" pitchFamily="34" charset="0"/>
        </a:defRPr>
      </a:lvl2pPr>
      <a:lvl3pPr algn="l" rtl="0" eaLnBrk="0" fontAlgn="base" hangingPunct="0">
        <a:lnSpc>
          <a:spcPct val="90000"/>
        </a:lnSpc>
        <a:spcBef>
          <a:spcPct val="0"/>
        </a:spcBef>
        <a:spcAft>
          <a:spcPct val="0"/>
        </a:spcAft>
        <a:defRPr sz="4400">
          <a:solidFill>
            <a:srgbClr val="1B8CC1"/>
          </a:solidFill>
          <a:latin typeface="Calibri Light" pitchFamily="34" charset="0"/>
        </a:defRPr>
      </a:lvl3pPr>
      <a:lvl4pPr algn="l" rtl="0" eaLnBrk="0" fontAlgn="base" hangingPunct="0">
        <a:lnSpc>
          <a:spcPct val="90000"/>
        </a:lnSpc>
        <a:spcBef>
          <a:spcPct val="0"/>
        </a:spcBef>
        <a:spcAft>
          <a:spcPct val="0"/>
        </a:spcAft>
        <a:defRPr sz="4400">
          <a:solidFill>
            <a:srgbClr val="1B8CC1"/>
          </a:solidFill>
          <a:latin typeface="Calibri Light" pitchFamily="34" charset="0"/>
        </a:defRPr>
      </a:lvl4pPr>
      <a:lvl5pPr algn="l" rtl="0" eaLnBrk="0" fontAlgn="base" hangingPunct="0">
        <a:lnSpc>
          <a:spcPct val="90000"/>
        </a:lnSpc>
        <a:spcBef>
          <a:spcPct val="0"/>
        </a:spcBef>
        <a:spcAft>
          <a:spcPct val="0"/>
        </a:spcAft>
        <a:defRPr sz="4400">
          <a:solidFill>
            <a:srgbClr val="1B8CC1"/>
          </a:solidFill>
          <a:latin typeface="Calibri Light" pitchFamily="34" charset="0"/>
        </a:defRPr>
      </a:lvl5pPr>
      <a:lvl6pPr marL="457200" algn="l" rtl="0" fontAlgn="base">
        <a:lnSpc>
          <a:spcPct val="90000"/>
        </a:lnSpc>
        <a:spcBef>
          <a:spcPct val="0"/>
        </a:spcBef>
        <a:spcAft>
          <a:spcPct val="0"/>
        </a:spcAft>
        <a:defRPr sz="4400">
          <a:solidFill>
            <a:srgbClr val="1B8CC1"/>
          </a:solidFill>
          <a:latin typeface="Calibri Light" pitchFamily="34" charset="0"/>
        </a:defRPr>
      </a:lvl6pPr>
      <a:lvl7pPr marL="914400" algn="l" rtl="0" fontAlgn="base">
        <a:lnSpc>
          <a:spcPct val="90000"/>
        </a:lnSpc>
        <a:spcBef>
          <a:spcPct val="0"/>
        </a:spcBef>
        <a:spcAft>
          <a:spcPct val="0"/>
        </a:spcAft>
        <a:defRPr sz="4400">
          <a:solidFill>
            <a:srgbClr val="1B8CC1"/>
          </a:solidFill>
          <a:latin typeface="Calibri Light" pitchFamily="34" charset="0"/>
        </a:defRPr>
      </a:lvl7pPr>
      <a:lvl8pPr marL="1371600" algn="l" rtl="0" fontAlgn="base">
        <a:lnSpc>
          <a:spcPct val="90000"/>
        </a:lnSpc>
        <a:spcBef>
          <a:spcPct val="0"/>
        </a:spcBef>
        <a:spcAft>
          <a:spcPct val="0"/>
        </a:spcAft>
        <a:defRPr sz="4400">
          <a:solidFill>
            <a:srgbClr val="1B8CC1"/>
          </a:solidFill>
          <a:latin typeface="Calibri Light" pitchFamily="34" charset="0"/>
        </a:defRPr>
      </a:lvl8pPr>
      <a:lvl9pPr marL="1828800" algn="l" rtl="0" fontAlgn="base">
        <a:lnSpc>
          <a:spcPct val="90000"/>
        </a:lnSpc>
        <a:spcBef>
          <a:spcPct val="0"/>
        </a:spcBef>
        <a:spcAft>
          <a:spcPct val="0"/>
        </a:spcAft>
        <a:defRPr sz="4400">
          <a:solidFill>
            <a:srgbClr val="1B8CC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Clr>
          <a:srgbClr val="1B8CC1"/>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kennelliitto.fi/lomakkeet/kennelpiirien-piirinmestaruuskokeiden-jarjestamisohj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kayttaytymisilmoitus@kennelliitto.fi"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3">
            <a:extLst>
              <a:ext uri="{FF2B5EF4-FFF2-40B4-BE49-F238E27FC236}">
                <a16:creationId xmlns:a16="http://schemas.microsoft.com/office/drawing/2014/main" id="{BF73F366-3EAB-CB4A-FCEC-5754749D2002}"/>
              </a:ext>
            </a:extLst>
          </p:cNvPr>
          <p:cNvSpPr>
            <a:spLocks noGrp="1"/>
          </p:cNvSpPr>
          <p:nvPr>
            <p:ph type="title"/>
          </p:nvPr>
        </p:nvSpPr>
        <p:spPr>
          <a:xfrm>
            <a:off x="1277938" y="2241550"/>
            <a:ext cx="10514012" cy="1325563"/>
          </a:xfrm>
        </p:spPr>
        <p:txBody>
          <a:bodyPr/>
          <a:lstStyle/>
          <a:p>
            <a:pPr eaLnBrk="1" hangingPunct="1"/>
            <a:r>
              <a:rPr lang="en-US" altLang="fi-FI" dirty="0" err="1"/>
              <a:t>Tuomareiden</a:t>
            </a:r>
            <a:r>
              <a:rPr lang="en-US" altLang="fi-FI" dirty="0"/>
              <a:t> </a:t>
            </a:r>
            <a:br>
              <a:rPr lang="en-US" altLang="fi-FI" dirty="0"/>
            </a:br>
            <a:r>
              <a:rPr lang="en-US" altLang="fi-FI" dirty="0" err="1"/>
              <a:t>jatkokoulutus</a:t>
            </a:r>
            <a:r>
              <a:rPr lang="en-US" altLang="fi-FI" dirty="0"/>
              <a:t> 2024</a:t>
            </a:r>
            <a:br>
              <a:rPr lang="en-US" altLang="fi-FI" dirty="0"/>
            </a:br>
            <a:r>
              <a:rPr lang="en-US" altLang="fi-FI" dirty="0"/>
              <a:t>PK</a:t>
            </a:r>
          </a:p>
        </p:txBody>
      </p:sp>
      <p:sp>
        <p:nvSpPr>
          <p:cNvPr id="2" name="Tekstiruutu 1">
            <a:extLst>
              <a:ext uri="{FF2B5EF4-FFF2-40B4-BE49-F238E27FC236}">
                <a16:creationId xmlns:a16="http://schemas.microsoft.com/office/drawing/2014/main" id="{23AD21F2-3D5F-5BB1-9AEB-219F06F68E30}"/>
              </a:ext>
            </a:extLst>
          </p:cNvPr>
          <p:cNvSpPr txBox="1"/>
          <p:nvPr/>
        </p:nvSpPr>
        <p:spPr>
          <a:xfrm>
            <a:off x="-3503135" y="4221088"/>
            <a:ext cx="15295085" cy="89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r" eaLnBrk="1" hangingPunct="1">
              <a:lnSpc>
                <a:spcPct val="90000"/>
              </a:lnSpc>
              <a:defRPr sz="5800">
                <a:solidFill>
                  <a:schemeClr val="bg1"/>
                </a:solidFill>
                <a:latin typeface="+mj-lt"/>
                <a:ea typeface="+mj-ea"/>
                <a:cs typeface="+mj-cs"/>
              </a:defRPr>
            </a:lvl1pPr>
            <a:lvl2pPr>
              <a:lnSpc>
                <a:spcPct val="90000"/>
              </a:lnSpc>
              <a:defRPr sz="4400">
                <a:solidFill>
                  <a:srgbClr val="1B8CC1"/>
                </a:solidFill>
                <a:latin typeface="Calibri Light" pitchFamily="34" charset="0"/>
              </a:defRPr>
            </a:lvl2pPr>
            <a:lvl3pPr>
              <a:lnSpc>
                <a:spcPct val="90000"/>
              </a:lnSpc>
              <a:defRPr sz="4400">
                <a:solidFill>
                  <a:srgbClr val="1B8CC1"/>
                </a:solidFill>
                <a:latin typeface="Calibri Light" pitchFamily="34" charset="0"/>
              </a:defRPr>
            </a:lvl3pPr>
            <a:lvl4pPr>
              <a:lnSpc>
                <a:spcPct val="90000"/>
              </a:lnSpc>
              <a:defRPr sz="4400">
                <a:solidFill>
                  <a:srgbClr val="1B8CC1"/>
                </a:solidFill>
                <a:latin typeface="Calibri Light" pitchFamily="34" charset="0"/>
              </a:defRPr>
            </a:lvl4pPr>
            <a:lvl5pPr>
              <a:lnSpc>
                <a:spcPct val="90000"/>
              </a:lnSpc>
              <a:defRPr sz="4400">
                <a:solidFill>
                  <a:srgbClr val="1B8CC1"/>
                </a:solidFill>
                <a:latin typeface="Calibri Light" pitchFamily="34" charset="0"/>
              </a:defRPr>
            </a:lvl5pPr>
            <a:lvl6pPr marL="457200" fontAlgn="base">
              <a:lnSpc>
                <a:spcPct val="90000"/>
              </a:lnSpc>
              <a:spcBef>
                <a:spcPct val="0"/>
              </a:spcBef>
              <a:spcAft>
                <a:spcPct val="0"/>
              </a:spcAft>
              <a:defRPr sz="4400">
                <a:solidFill>
                  <a:srgbClr val="1B8CC1"/>
                </a:solidFill>
                <a:latin typeface="Calibri Light" pitchFamily="34" charset="0"/>
              </a:defRPr>
            </a:lvl6pPr>
            <a:lvl7pPr marL="914400" fontAlgn="base">
              <a:lnSpc>
                <a:spcPct val="90000"/>
              </a:lnSpc>
              <a:spcBef>
                <a:spcPct val="0"/>
              </a:spcBef>
              <a:spcAft>
                <a:spcPct val="0"/>
              </a:spcAft>
              <a:defRPr sz="4400">
                <a:solidFill>
                  <a:srgbClr val="1B8CC1"/>
                </a:solidFill>
                <a:latin typeface="Calibri Light" pitchFamily="34" charset="0"/>
              </a:defRPr>
            </a:lvl7pPr>
            <a:lvl8pPr marL="1371600" fontAlgn="base">
              <a:lnSpc>
                <a:spcPct val="90000"/>
              </a:lnSpc>
              <a:spcBef>
                <a:spcPct val="0"/>
              </a:spcBef>
              <a:spcAft>
                <a:spcPct val="0"/>
              </a:spcAft>
              <a:defRPr sz="4400">
                <a:solidFill>
                  <a:srgbClr val="1B8CC1"/>
                </a:solidFill>
                <a:latin typeface="Calibri Light" pitchFamily="34" charset="0"/>
              </a:defRPr>
            </a:lvl8pPr>
            <a:lvl9pPr marL="1828800" fontAlgn="base">
              <a:lnSpc>
                <a:spcPct val="90000"/>
              </a:lnSpc>
              <a:spcBef>
                <a:spcPct val="0"/>
              </a:spcBef>
              <a:spcAft>
                <a:spcPct val="0"/>
              </a:spcAft>
              <a:defRPr sz="4400">
                <a:solidFill>
                  <a:srgbClr val="1B8CC1"/>
                </a:solidFill>
                <a:latin typeface="Calibri Light" pitchFamily="34" charset="0"/>
              </a:defRPr>
            </a:lvl9pPr>
          </a:lstStyle>
          <a:p>
            <a:r>
              <a:rPr lang="fi-FI" sz="2800" dirty="0"/>
              <a:t>HUOM! Sisältöä päivitetty jatkokoulutusten jälkeen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marL="0" indent="0">
              <a:buNone/>
              <a:defRPr/>
            </a:pPr>
            <a:r>
              <a:rPr lang="fi-FI" sz="2000" dirty="0"/>
              <a:t>13. …koiralla on koko ajan oltava kaulassaan yksirivinen, </a:t>
            </a:r>
            <a:r>
              <a:rPr lang="fi-FI" sz="2000" b="1" dirty="0"/>
              <a:t>pitkälenkkinen</a:t>
            </a:r>
            <a:r>
              <a:rPr lang="fi-FI" sz="2000" dirty="0"/>
              <a:t>, metallinen, löysä ketjukaulain, joka ei saa olla kuristavassa asennossa.</a:t>
            </a:r>
          </a:p>
          <a:p>
            <a:pPr marL="0" indent="0">
              <a:buNone/>
              <a:defRPr/>
            </a:pPr>
            <a:r>
              <a:rPr lang="fi-FI" sz="2000" dirty="0"/>
              <a:t>… </a:t>
            </a:r>
            <a:r>
              <a:rPr lang="fi-FI" sz="2000" b="1" dirty="0"/>
              <a:t>Suojavaatteen</a:t>
            </a:r>
            <a:r>
              <a:rPr lang="fi-FI" sz="2000" dirty="0"/>
              <a:t> käyttö on kokeissa suorituksen aikana kielletty lukuun ottamatta viestikokeen välistä odotusaikaa. </a:t>
            </a:r>
            <a:r>
              <a:rPr lang="fi-FI" sz="2000" b="1" dirty="0"/>
              <a:t>Suoja-alustan</a:t>
            </a:r>
            <a:r>
              <a:rPr lang="fi-FI" sz="2000" dirty="0"/>
              <a:t> käyttö on kielletty, lukuun ottamatta sisätiloissa järjestettävän käyttäytymiskokeen tottelevaisuusosion paikallaolopaikalla juoksuisille nartuille. </a:t>
            </a:r>
          </a:p>
          <a:p>
            <a:pPr marL="0" indent="0">
              <a:buNone/>
              <a:defRPr/>
            </a:pPr>
            <a:r>
              <a:rPr lang="fi-FI" sz="2000" dirty="0"/>
              <a:t>14. Maastokokeessa liikettä vapaana suorittavalla koiralla tulee olla </a:t>
            </a:r>
            <a:r>
              <a:rPr lang="fi-FI" sz="2000" b="1" dirty="0"/>
              <a:t>PK-tunnus.</a:t>
            </a:r>
            <a:br>
              <a:rPr lang="fi-FI" sz="2000" b="1" dirty="0"/>
            </a:br>
            <a:r>
              <a:rPr lang="fi-FI" sz="2000" i="1" dirty="0">
                <a:solidFill>
                  <a:srgbClr val="C00000"/>
                </a:solidFill>
              </a:rPr>
              <a:t>POISTETTU virallinen (virallinen = poliisin, rajan, </a:t>
            </a:r>
            <a:r>
              <a:rPr lang="fi-FI" sz="2000" i="1" dirty="0" err="1">
                <a:solidFill>
                  <a:srgbClr val="C00000"/>
                </a:solidFill>
              </a:rPr>
              <a:t>PV:n</a:t>
            </a:r>
            <a:r>
              <a:rPr lang="fi-FI" sz="2000" i="1" dirty="0">
                <a:solidFill>
                  <a:srgbClr val="C00000"/>
                </a:solidFill>
              </a:rPr>
              <a:t>, Tullin ja Risen valjaat)</a:t>
            </a:r>
            <a:endParaRPr lang="fi-FI" sz="2000" dirty="0">
              <a:solidFill>
                <a:srgbClr val="C00000"/>
              </a:solidFill>
            </a:endParaRPr>
          </a:p>
          <a:p>
            <a:pPr marL="0" indent="0">
              <a:buNone/>
              <a:defRPr/>
            </a:pPr>
            <a:r>
              <a:rPr lang="fi-FI" sz="2000" dirty="0"/>
              <a:t>21. Jos toinen koira </a:t>
            </a:r>
            <a:r>
              <a:rPr lang="fi-FI" sz="2000" b="1" dirty="0"/>
              <a:t>selvästi häiritsee</a:t>
            </a:r>
            <a:r>
              <a:rPr lang="fi-FI" sz="2000" dirty="0"/>
              <a:t> jotain kokeeseen osallistuvaa koiraa, saa häirityn koiran ohjaaja </a:t>
            </a:r>
            <a:r>
              <a:rPr lang="fi-FI" sz="2000" b="1" dirty="0"/>
              <a:t>tuomarin luvalla</a:t>
            </a:r>
            <a:r>
              <a:rPr lang="fi-FI" sz="2000" dirty="0"/>
              <a:t> korjata koiransa suorituksen. </a:t>
            </a:r>
            <a:br>
              <a:rPr lang="fi-FI" sz="2000" dirty="0"/>
            </a:br>
            <a:r>
              <a:rPr lang="fi-FI" sz="2000" i="1" dirty="0">
                <a:solidFill>
                  <a:srgbClr val="C00000"/>
                </a:solidFill>
              </a:rPr>
              <a:t>POISTETTU: Tätä korjausta ei huomioida arvostelussa</a:t>
            </a:r>
            <a:endParaRPr lang="fi-FI" sz="2000" dirty="0">
              <a:solidFill>
                <a:srgbClr val="C00000"/>
              </a:solidFill>
            </a:endParaRPr>
          </a:p>
          <a:p>
            <a:pPr marL="0" indent="0">
              <a:buNone/>
              <a:defRPr/>
            </a:pPr>
            <a:r>
              <a:rPr lang="fi-FI" sz="2000" dirty="0"/>
              <a:t>26. Palveluskoirakokeeseen osallistuvalla koiranohjaajalla tulee olla Palveluskoiraliiton myöntämä ja voimassa oleva SPKL-lisenssi. Lisenssivaatimus koskee Palveluskoiraliiton hallituksen      </a:t>
            </a:r>
            <a:r>
              <a:rPr lang="fi-FI" sz="2000" b="1" dirty="0"/>
              <a:t>määrittelemiä lajeja</a:t>
            </a:r>
            <a:r>
              <a:rPr lang="fi-FI" sz="2000" dirty="0"/>
              <a:t>. Ulkomaalaisilta koiranohjaajilta ei edellytetä lisenssiä.</a:t>
            </a:r>
            <a:br>
              <a:rPr lang="fi-FI" sz="2000" dirty="0"/>
            </a:br>
            <a:r>
              <a:rPr lang="fi-FI" sz="2000" i="1" dirty="0">
                <a:solidFill>
                  <a:srgbClr val="C00000"/>
                </a:solidFill>
              </a:rPr>
              <a:t>POISTETTU: lajiluettelo</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Yleistä</a:t>
            </a:r>
          </a:p>
        </p:txBody>
      </p:sp>
    </p:spTree>
    <p:extLst>
      <p:ext uri="{BB962C8B-B14F-4D97-AF65-F5344CB8AC3E}">
        <p14:creationId xmlns:p14="http://schemas.microsoft.com/office/powerpoint/2010/main" val="1490159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3">
            <a:extLst>
              <a:ext uri="{FF2B5EF4-FFF2-40B4-BE49-F238E27FC236}">
                <a16:creationId xmlns:a16="http://schemas.microsoft.com/office/drawing/2014/main" id="{BF73F366-3EAB-CB4A-FCEC-5754749D2002}"/>
              </a:ext>
            </a:extLst>
          </p:cNvPr>
          <p:cNvSpPr>
            <a:spLocks noGrp="1"/>
          </p:cNvSpPr>
          <p:nvPr>
            <p:ph type="title"/>
          </p:nvPr>
        </p:nvSpPr>
        <p:spPr>
          <a:xfrm>
            <a:off x="1277938" y="2636912"/>
            <a:ext cx="10514012" cy="1325563"/>
          </a:xfrm>
        </p:spPr>
        <p:txBody>
          <a:bodyPr/>
          <a:lstStyle/>
          <a:p>
            <a:pPr eaLnBrk="1" hangingPunct="1"/>
            <a:r>
              <a:rPr lang="en-US" altLang="fi-FI" dirty="0" err="1"/>
              <a:t>Muutokset</a:t>
            </a:r>
            <a:r>
              <a:rPr lang="en-US" altLang="fi-FI" dirty="0"/>
              <a:t> </a:t>
            </a:r>
            <a:br>
              <a:rPr lang="en-US" altLang="fi-FI" dirty="0"/>
            </a:br>
            <a:r>
              <a:rPr lang="en-US" altLang="fi-FI" dirty="0" err="1"/>
              <a:t>palveluskoirakoesääntöihin</a:t>
            </a:r>
            <a:r>
              <a:rPr lang="en-US" altLang="fi-FI" dirty="0"/>
              <a:t> </a:t>
            </a:r>
            <a:r>
              <a:rPr lang="en-US" altLang="fi-FI" dirty="0" err="1"/>
              <a:t>liittyviin</a:t>
            </a:r>
            <a:r>
              <a:rPr lang="en-US" altLang="fi-FI" dirty="0"/>
              <a:t> </a:t>
            </a:r>
            <a:r>
              <a:rPr lang="en-US" altLang="fi-FI" dirty="0" err="1"/>
              <a:t>ohjeisiin</a:t>
            </a:r>
            <a:br>
              <a:rPr lang="en-US" altLang="fi-FI" dirty="0"/>
            </a:br>
            <a:r>
              <a:rPr lang="en-US" altLang="fi-FI" dirty="0" err="1"/>
              <a:t>toimihenkilöistä</a:t>
            </a:r>
            <a:endParaRPr lang="en-US" altLang="fi-FI" dirty="0"/>
          </a:p>
        </p:txBody>
      </p:sp>
    </p:spTree>
    <p:extLst>
      <p:ext uri="{BB962C8B-B14F-4D97-AF65-F5344CB8AC3E}">
        <p14:creationId xmlns:p14="http://schemas.microsoft.com/office/powerpoint/2010/main" val="6520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a:xfrm>
            <a:off x="838201" y="1708150"/>
            <a:ext cx="7273230" cy="4351338"/>
          </a:xfrm>
        </p:spPr>
        <p:txBody>
          <a:bodyPr/>
          <a:lstStyle/>
          <a:p>
            <a:pPr>
              <a:defRPr/>
            </a:pPr>
            <a:r>
              <a:rPr lang="fi-FI" sz="2400" dirty="0"/>
              <a:t>Eri toimihenkilöihin liittyviä ohjeita on myös päivitetty, esimerkiksi:</a:t>
            </a:r>
          </a:p>
          <a:p>
            <a:pPr lvl="1">
              <a:defRPr/>
            </a:pPr>
            <a:r>
              <a:rPr lang="fi-FI" sz="2000" dirty="0"/>
              <a:t>Lisätty maininta sitoutumisesta eettisten ohjeiden noudattamiseen</a:t>
            </a:r>
          </a:p>
          <a:p>
            <a:pPr lvl="1">
              <a:defRPr/>
            </a:pPr>
            <a:r>
              <a:rPr lang="fi-FI" sz="2000" dirty="0"/>
              <a:t>Muutettu kursseille osallistumisen vaatimuksia</a:t>
            </a:r>
          </a:p>
          <a:p>
            <a:pPr lvl="1">
              <a:defRPr/>
            </a:pPr>
            <a:r>
              <a:rPr lang="fi-FI" sz="2000" dirty="0"/>
              <a:t>Täsmennetty toimihenkilöoikeuksien ja –pätevyyksien säilyttämistä, poistamista ja palauttamista</a:t>
            </a:r>
          </a:p>
          <a:p>
            <a:pPr lvl="1">
              <a:defRPr/>
            </a:pPr>
            <a:r>
              <a:rPr lang="fi-FI" sz="2000" dirty="0"/>
              <a:t>Muistutus tuomarin tehtävissä: arvostelulomakkeista, jotka jäävät koejärjestelijälle, tulee löytyä vähintään arvosanat sekä pisteet ja tuomarin allekirjoitus</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Palveluskoirakoesääntöihin liittyvät ohjeet toimihenkilöistä</a:t>
            </a:r>
          </a:p>
        </p:txBody>
      </p:sp>
      <p:sp>
        <p:nvSpPr>
          <p:cNvPr id="2" name="Räjähdys: 8 pistettä 1">
            <a:extLst>
              <a:ext uri="{FF2B5EF4-FFF2-40B4-BE49-F238E27FC236}">
                <a16:creationId xmlns:a16="http://schemas.microsoft.com/office/drawing/2014/main" id="{E67CFD56-07BD-CC07-2F16-DE859F7743A3}"/>
              </a:ext>
            </a:extLst>
          </p:cNvPr>
          <p:cNvSpPr/>
          <p:nvPr/>
        </p:nvSpPr>
        <p:spPr>
          <a:xfrm rot="918218">
            <a:off x="8108706" y="2016401"/>
            <a:ext cx="3816424" cy="2483648"/>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dirty="0"/>
              <a:t>PÄIVITETTY JATKOKOULUTUKSEN JÄLKEEN</a:t>
            </a:r>
          </a:p>
        </p:txBody>
      </p:sp>
    </p:spTree>
    <p:extLst>
      <p:ext uri="{BB962C8B-B14F-4D97-AF65-F5344CB8AC3E}">
        <p14:creationId xmlns:p14="http://schemas.microsoft.com/office/powerpoint/2010/main" val="1402804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3">
            <a:extLst>
              <a:ext uri="{FF2B5EF4-FFF2-40B4-BE49-F238E27FC236}">
                <a16:creationId xmlns:a16="http://schemas.microsoft.com/office/drawing/2014/main" id="{BF73F366-3EAB-CB4A-FCEC-5754749D2002}"/>
              </a:ext>
            </a:extLst>
          </p:cNvPr>
          <p:cNvSpPr>
            <a:spLocks noGrp="1"/>
          </p:cNvSpPr>
          <p:nvPr>
            <p:ph type="title"/>
          </p:nvPr>
        </p:nvSpPr>
        <p:spPr>
          <a:xfrm>
            <a:off x="1277938" y="2636912"/>
            <a:ext cx="10514012" cy="1325563"/>
          </a:xfrm>
        </p:spPr>
        <p:txBody>
          <a:bodyPr/>
          <a:lstStyle/>
          <a:p>
            <a:pPr eaLnBrk="1" hangingPunct="1"/>
            <a:r>
              <a:rPr lang="en-US" altLang="fi-FI" dirty="0" err="1"/>
              <a:t>Muutokset</a:t>
            </a:r>
            <a:r>
              <a:rPr lang="en-US" altLang="fi-FI" dirty="0"/>
              <a:t> </a:t>
            </a:r>
            <a:br>
              <a:rPr lang="en-US" altLang="fi-FI" dirty="0"/>
            </a:br>
            <a:r>
              <a:rPr lang="en-US" altLang="fi-FI" dirty="0" err="1"/>
              <a:t>palveluskoirakoesääntöihin</a:t>
            </a:r>
            <a:r>
              <a:rPr lang="en-US" altLang="fi-FI" dirty="0"/>
              <a:t> </a:t>
            </a:r>
            <a:r>
              <a:rPr lang="en-US" altLang="fi-FI" dirty="0" err="1"/>
              <a:t>liittyviin</a:t>
            </a:r>
            <a:r>
              <a:rPr lang="en-US" altLang="fi-FI" dirty="0"/>
              <a:t> </a:t>
            </a:r>
            <a:r>
              <a:rPr lang="en-US" altLang="fi-FI" dirty="0" err="1"/>
              <a:t>ohjeisiin</a:t>
            </a:r>
            <a:r>
              <a:rPr lang="en-US" altLang="fi-FI" dirty="0"/>
              <a:t> </a:t>
            </a:r>
            <a:r>
              <a:rPr lang="en-US" altLang="fi-FI" dirty="0" err="1"/>
              <a:t>mestaruuskilpailuista</a:t>
            </a:r>
            <a:endParaRPr lang="en-US" altLang="fi-FI" dirty="0"/>
          </a:p>
        </p:txBody>
      </p:sp>
    </p:spTree>
    <p:extLst>
      <p:ext uri="{BB962C8B-B14F-4D97-AF65-F5344CB8AC3E}">
        <p14:creationId xmlns:p14="http://schemas.microsoft.com/office/powerpoint/2010/main" val="82231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a:defRPr/>
            </a:pPr>
            <a:r>
              <a:rPr lang="fi-FI" sz="2400" dirty="0"/>
              <a:t>Suomenmestaruuskilpailut</a:t>
            </a:r>
          </a:p>
          <a:p>
            <a:pPr lvl="1">
              <a:defRPr/>
            </a:pPr>
            <a:r>
              <a:rPr lang="fi-FI" sz="1600" dirty="0"/>
              <a:t>Yleistä: Suomen mestaruuskokeissa </a:t>
            </a:r>
            <a:r>
              <a:rPr lang="fi-FI" sz="1600" b="1" dirty="0"/>
              <a:t>vain A-tottelevaisuus (IGP)</a:t>
            </a:r>
            <a:r>
              <a:rPr lang="fi-FI" sz="1600" dirty="0"/>
              <a:t>.</a:t>
            </a:r>
          </a:p>
          <a:p>
            <a:pPr lvl="1">
              <a:defRPr/>
            </a:pPr>
            <a:r>
              <a:rPr lang="fi-FI" sz="1600" dirty="0"/>
              <a:t>Osallistumisoikeus: Kansallisten lajien, lukuun ottamatta viestikoetta ja valjakkohiihtokoetta, </a:t>
            </a:r>
            <a:r>
              <a:rPr lang="fi-FI" sz="1600" b="1" dirty="0"/>
              <a:t>mestaruuskilpailuihin voi osallistua myös juoksuisella nartulla</a:t>
            </a:r>
            <a:r>
              <a:rPr lang="fi-FI" sz="1600" dirty="0"/>
              <a:t>, mikäli se sopii kokeen järjestäjälle. Juoksuiset nartut on pidettävä erillään muista osallistujista ja ne suorittavat tottelevaisuusosuuden viimeisenä.</a:t>
            </a:r>
          </a:p>
          <a:p>
            <a:pPr lvl="2">
              <a:defRPr/>
            </a:pPr>
            <a:r>
              <a:rPr lang="fi-FI" sz="1800" b="1" i="1" dirty="0">
                <a:solidFill>
                  <a:srgbClr val="C00000"/>
                </a:solidFill>
              </a:rPr>
              <a:t>HUOM! Suomen Kennelliitto on hyväksynyt uuden SM kisojen järjestämisohjeen, mutta se tulee voimaan vasta 1.1.2025</a:t>
            </a:r>
            <a:endParaRPr lang="fi-FI" sz="1200" b="1" i="1" dirty="0">
              <a:solidFill>
                <a:srgbClr val="C00000"/>
              </a:solidFill>
            </a:endParaRPr>
          </a:p>
          <a:p>
            <a:pPr lvl="1">
              <a:defRPr/>
            </a:pPr>
            <a:r>
              <a:rPr lang="fi-FI" sz="1600" dirty="0"/>
              <a:t>Joukkuekilpailu: Joukkuekilpailussa kilpaillaan parhaan jäsenyhdistyksen arvosta. </a:t>
            </a:r>
          </a:p>
          <a:p>
            <a:pPr>
              <a:defRPr/>
            </a:pPr>
            <a:r>
              <a:rPr lang="fi-FI" sz="2000" dirty="0"/>
              <a:t>Piirinmestaruuskilpailut</a:t>
            </a:r>
          </a:p>
          <a:p>
            <a:pPr lvl="1">
              <a:defRPr/>
            </a:pPr>
            <a:r>
              <a:rPr lang="fi-FI" sz="1600" dirty="0"/>
              <a:t>Yleistä: Piirinmestaruuskilpailujen järjestämisessä noudatetaan kulloinkin voimassa olevia Suomen Kennelliiton ja kyseisen kennelpiirin ohjeita. </a:t>
            </a:r>
          </a:p>
          <a:p>
            <a:pPr lvl="1">
              <a:defRPr/>
            </a:pPr>
            <a:r>
              <a:rPr lang="fi-FI" sz="1600" dirty="0"/>
              <a:t>Osallistumisoikeus: Osallistumisoikeus on kaikilla Suomen Kennelliiton ja kyseisen kennelpiirin asettamat osallistumisvaatimukset täyttävillä.</a:t>
            </a:r>
          </a:p>
          <a:p>
            <a:pPr lvl="1">
              <a:defRPr/>
            </a:pPr>
            <a:r>
              <a:rPr lang="fi-FI" sz="1600" dirty="0"/>
              <a:t>Kennelliiton Kennelpiirien piirinmestaruuskokeiden järjestämisohje: </a:t>
            </a:r>
            <a:r>
              <a:rPr lang="fi-FI" sz="1600" dirty="0">
                <a:hlinkClick r:id="rId3"/>
              </a:rPr>
              <a:t>https://www.kennelliitto.fi/lomakkeet/kennelpiirien-piirinmestaruuskokeiden-jarjestamisohje</a:t>
            </a:r>
            <a:endParaRPr lang="fi-FI" sz="1600" dirty="0"/>
          </a:p>
          <a:p>
            <a:pPr lvl="1">
              <a:defRPr/>
            </a:pPr>
            <a:r>
              <a:rPr lang="fi-FI" sz="1600" dirty="0"/>
              <a:t>Piirinmestaruuskilpailujen tuomarit valitsee järjestävä yhdistys.</a:t>
            </a:r>
          </a:p>
          <a:p>
            <a:pPr marL="0" indent="0">
              <a:buNone/>
              <a:defRPr/>
            </a:pPr>
            <a:endParaRPr lang="fi-FI" sz="1600" dirty="0"/>
          </a:p>
          <a:p>
            <a:pPr lvl="1">
              <a:defRPr/>
            </a:pPr>
            <a:endParaRPr lang="fi-FI" sz="1600" dirty="0"/>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Palveluskoirakoesääntöihin liittyvät ohjeet mestaruuskilpailuista</a:t>
            </a:r>
          </a:p>
        </p:txBody>
      </p:sp>
    </p:spTree>
    <p:extLst>
      <p:ext uri="{BB962C8B-B14F-4D97-AF65-F5344CB8AC3E}">
        <p14:creationId xmlns:p14="http://schemas.microsoft.com/office/powerpoint/2010/main" val="10417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a:defRPr/>
            </a:pPr>
            <a:r>
              <a:rPr lang="fi-FI" sz="2000" dirty="0"/>
              <a:t>Rotujen mestaruuskilpailut</a:t>
            </a:r>
          </a:p>
          <a:p>
            <a:pPr lvl="1">
              <a:defRPr/>
            </a:pPr>
            <a:r>
              <a:rPr lang="fi-FI" sz="1600" dirty="0"/>
              <a:t>Rotuyhdistykset päättävät itse, millä tottelevaisuudella kilpailut järjestetään sekä mestaruuden jakoperusteet</a:t>
            </a:r>
          </a:p>
          <a:p>
            <a:pPr lvl="1">
              <a:defRPr/>
            </a:pPr>
            <a:r>
              <a:rPr lang="fi-FI" sz="1600" dirty="0"/>
              <a:t>Osallistumisoikeus: kaikilla rotuyhdistyksen asettamat osallistumisvaatimukset täyttävillä</a:t>
            </a:r>
          </a:p>
          <a:p>
            <a:pPr lvl="1">
              <a:defRPr/>
            </a:pPr>
            <a:r>
              <a:rPr lang="fi-FI" sz="1600" dirty="0"/>
              <a:t>Rotumestaruuskilpailujen tuomarit hyväksyy rotujärjestö</a:t>
            </a:r>
          </a:p>
          <a:p>
            <a:pPr lvl="1">
              <a:defRPr/>
            </a:pPr>
            <a:endParaRPr lang="fi-FI" sz="1600" dirty="0"/>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Palveluskoirakoesääntöihin liittyvät ohjeet mestaruuskilpailuista</a:t>
            </a:r>
          </a:p>
        </p:txBody>
      </p:sp>
    </p:spTree>
    <p:extLst>
      <p:ext uri="{BB962C8B-B14F-4D97-AF65-F5344CB8AC3E}">
        <p14:creationId xmlns:p14="http://schemas.microsoft.com/office/powerpoint/2010/main" val="2519001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3">
            <a:extLst>
              <a:ext uri="{FF2B5EF4-FFF2-40B4-BE49-F238E27FC236}">
                <a16:creationId xmlns:a16="http://schemas.microsoft.com/office/drawing/2014/main" id="{BF73F366-3EAB-CB4A-FCEC-5754749D2002}"/>
              </a:ext>
            </a:extLst>
          </p:cNvPr>
          <p:cNvSpPr>
            <a:spLocks noGrp="1"/>
          </p:cNvSpPr>
          <p:nvPr>
            <p:ph type="title"/>
          </p:nvPr>
        </p:nvSpPr>
        <p:spPr>
          <a:xfrm>
            <a:off x="1277938" y="2241550"/>
            <a:ext cx="10514012" cy="1325563"/>
          </a:xfrm>
        </p:spPr>
        <p:txBody>
          <a:bodyPr/>
          <a:lstStyle/>
          <a:p>
            <a:pPr eaLnBrk="1" hangingPunct="1"/>
            <a:r>
              <a:rPr lang="en-US" altLang="fi-FI" dirty="0" err="1"/>
              <a:t>Käyttäytymiskoe</a:t>
            </a:r>
            <a:br>
              <a:rPr lang="en-US" altLang="fi-FI" dirty="0"/>
            </a:br>
            <a:r>
              <a:rPr lang="en-US" altLang="fi-FI" sz="4400" dirty="0"/>
              <a:t>(FCI-PAKK, FCI-BH)</a:t>
            </a:r>
            <a:endParaRPr lang="en-US" altLang="fi-FI" dirty="0"/>
          </a:p>
        </p:txBody>
      </p:sp>
    </p:spTree>
    <p:extLst>
      <p:ext uri="{BB962C8B-B14F-4D97-AF65-F5344CB8AC3E}">
        <p14:creationId xmlns:p14="http://schemas.microsoft.com/office/powerpoint/2010/main" val="2090937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a:defRPr/>
            </a:pPr>
            <a:r>
              <a:rPr lang="fi-FI" sz="2400" dirty="0"/>
              <a:t>Noudatetaan kulloinkin voimassa olevaa kansainvälistä sääntöä sekä lajiohjeita suoritus- ja arvosteluohjeiden osalta. </a:t>
            </a:r>
            <a:r>
              <a:rPr lang="fi-FI" sz="2400" dirty="0">
                <a:solidFill>
                  <a:srgbClr val="C00000"/>
                </a:solidFill>
              </a:rPr>
              <a:t>Maakohtaiset poikkeamat on mainittu lajiohjeissa ja/tai tarkennuksissa.</a:t>
            </a:r>
          </a:p>
          <a:p>
            <a:pPr marL="0" indent="0">
              <a:buNone/>
              <a:defRPr/>
            </a:pPr>
            <a:endParaRPr lang="fi-FI" sz="2400" dirty="0"/>
          </a:p>
          <a:p>
            <a:pPr>
              <a:defRPr/>
            </a:pPr>
            <a:r>
              <a:rPr lang="fi-FI" sz="2400" dirty="0"/>
              <a:t>Kansallisten lajien sääntökirjasta käyttäytymiskokeen lajiohje poistettu lähes kokonaan.</a:t>
            </a:r>
          </a:p>
          <a:p>
            <a:pPr>
              <a:defRPr/>
            </a:pPr>
            <a:endParaRPr lang="fi-FI" sz="2400" dirty="0"/>
          </a:p>
          <a:p>
            <a:pPr>
              <a:defRPr/>
            </a:pPr>
            <a:r>
              <a:rPr lang="fi-FI" sz="2400" i="1" dirty="0">
                <a:solidFill>
                  <a:srgbClr val="C00000"/>
                </a:solidFill>
              </a:rPr>
              <a:t>BH-kokeen suoritusohjeisiin ei ole tullut mitään muutoksia; esim. </a:t>
            </a:r>
            <a:r>
              <a:rPr lang="fi-FI" sz="2400" i="1" dirty="0" err="1">
                <a:solidFill>
                  <a:srgbClr val="C00000"/>
                </a:solidFill>
              </a:rPr>
              <a:t>luoksetulossa</a:t>
            </a:r>
            <a:r>
              <a:rPr lang="fi-FI" sz="2400" i="1" dirty="0">
                <a:solidFill>
                  <a:srgbClr val="C00000"/>
                </a:solidFill>
              </a:rPr>
              <a:t> koiran pitää tulla ensin ohjaajan eteen, ja siitä käskyllä loppuperusasentoon.</a:t>
            </a:r>
            <a:endParaRPr lang="fi-FI" sz="2000" i="1" dirty="0">
              <a:solidFill>
                <a:srgbClr val="C00000"/>
              </a:solidFill>
            </a:endParaRP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Yleistä</a:t>
            </a:r>
          </a:p>
        </p:txBody>
      </p:sp>
    </p:spTree>
    <p:extLst>
      <p:ext uri="{BB962C8B-B14F-4D97-AF65-F5344CB8AC3E}">
        <p14:creationId xmlns:p14="http://schemas.microsoft.com/office/powerpoint/2010/main" val="907336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a:defRPr/>
            </a:pPr>
            <a:r>
              <a:rPr lang="fi-FI" sz="2400" dirty="0"/>
              <a:t>Jos koira siirtyy yli 3 m pois paikaltaan, osa-arvostelu ja 50% pisteistä on mahdollista, jos toinen koira on suorittanut liikkeen 2 loppuun.</a:t>
            </a:r>
            <a:endParaRPr lang="fi-FI" sz="2000" dirty="0"/>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Paikallaolo häiriön alaisena</a:t>
            </a:r>
          </a:p>
        </p:txBody>
      </p:sp>
    </p:spTree>
    <p:extLst>
      <p:ext uri="{BB962C8B-B14F-4D97-AF65-F5344CB8AC3E}">
        <p14:creationId xmlns:p14="http://schemas.microsoft.com/office/powerpoint/2010/main" val="1687125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3">
            <a:extLst>
              <a:ext uri="{FF2B5EF4-FFF2-40B4-BE49-F238E27FC236}">
                <a16:creationId xmlns:a16="http://schemas.microsoft.com/office/drawing/2014/main" id="{BF73F366-3EAB-CB4A-FCEC-5754749D2002}"/>
              </a:ext>
            </a:extLst>
          </p:cNvPr>
          <p:cNvSpPr>
            <a:spLocks noGrp="1"/>
          </p:cNvSpPr>
          <p:nvPr>
            <p:ph type="title"/>
          </p:nvPr>
        </p:nvSpPr>
        <p:spPr>
          <a:xfrm>
            <a:off x="1277938" y="2241550"/>
            <a:ext cx="10514012" cy="1325563"/>
          </a:xfrm>
        </p:spPr>
        <p:txBody>
          <a:bodyPr/>
          <a:lstStyle/>
          <a:p>
            <a:pPr eaLnBrk="1" hangingPunct="1"/>
            <a:r>
              <a:rPr lang="en-US" altLang="fi-FI" dirty="0" err="1"/>
              <a:t>Kansallisten</a:t>
            </a:r>
            <a:r>
              <a:rPr lang="en-US" altLang="fi-FI" dirty="0"/>
              <a:t> pk-</a:t>
            </a:r>
            <a:r>
              <a:rPr lang="en-US" altLang="fi-FI" dirty="0" err="1"/>
              <a:t>lajien</a:t>
            </a:r>
            <a:r>
              <a:rPr lang="en-US" altLang="fi-FI" dirty="0"/>
              <a:t> </a:t>
            </a:r>
            <a:r>
              <a:rPr lang="en-US" altLang="fi-FI" dirty="0" err="1"/>
              <a:t>tottelevaisuus</a:t>
            </a:r>
            <a:endParaRPr lang="en-US" altLang="fi-FI" dirty="0"/>
          </a:p>
        </p:txBody>
      </p:sp>
    </p:spTree>
    <p:extLst>
      <p:ext uri="{BB962C8B-B14F-4D97-AF65-F5344CB8AC3E}">
        <p14:creationId xmlns:p14="http://schemas.microsoft.com/office/powerpoint/2010/main" val="80110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a:defRPr/>
            </a:pPr>
            <a:r>
              <a:rPr lang="fi-FI" sz="2400" dirty="0"/>
              <a:t>PK -jatkokoulutuksessa käsitellään </a:t>
            </a:r>
          </a:p>
          <a:p>
            <a:pPr lvl="1">
              <a:defRPr/>
            </a:pPr>
            <a:r>
              <a:rPr lang="fi-FI" sz="2000" dirty="0"/>
              <a:t>kansallisten lajien sääntökirjan uudistukset</a:t>
            </a:r>
          </a:p>
          <a:p>
            <a:pPr lvl="1">
              <a:defRPr/>
            </a:pPr>
            <a:r>
              <a:rPr lang="fi-FI" sz="2000" dirty="0"/>
              <a:t>B-tottelevaisuuden (FCI-IBGH) liikkeet ja liikesuoritusten kuvaukset; erot nykyiseen A-tottelevaisuuteen (FCI-IGP)</a:t>
            </a:r>
          </a:p>
          <a:p>
            <a:pPr marL="457200" lvl="1" indent="0">
              <a:buNone/>
              <a:defRPr/>
            </a:pPr>
            <a:endParaRPr lang="fi-FI" sz="2000" dirty="0"/>
          </a:p>
          <a:p>
            <a:pPr>
              <a:defRPr/>
            </a:pPr>
            <a:r>
              <a:rPr lang="fi-FI" sz="2400" dirty="0"/>
              <a:t>PEKO –jatkokoulutus</a:t>
            </a:r>
          </a:p>
          <a:p>
            <a:pPr>
              <a:defRPr/>
            </a:pPr>
            <a:endParaRPr lang="fi-FI" sz="2400" dirty="0"/>
          </a:p>
          <a:p>
            <a:pPr>
              <a:defRPr/>
            </a:pPr>
            <a:endParaRPr lang="fi-FI" sz="2400" dirty="0"/>
          </a:p>
          <a:p>
            <a:pPr marL="0" indent="0">
              <a:buNone/>
              <a:defRPr/>
            </a:pPr>
            <a:endParaRPr lang="fi-FI" sz="2400" dirty="0"/>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Tervetuloa</a:t>
            </a:r>
          </a:p>
        </p:txBody>
      </p:sp>
    </p:spTree>
    <p:extLst>
      <p:ext uri="{BB962C8B-B14F-4D97-AF65-F5344CB8AC3E}">
        <p14:creationId xmlns:p14="http://schemas.microsoft.com/office/powerpoint/2010/main" val="680048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a:defRPr/>
            </a:pPr>
            <a:r>
              <a:rPr lang="fi-FI" sz="2400" dirty="0"/>
              <a:t>Kansallisten lajien kokeen voi anoa A-tottelevaisuudella, B-tottelevaisuudella tai A/B-tottelevaisuudella</a:t>
            </a:r>
          </a:p>
          <a:p>
            <a:pPr lvl="1">
              <a:defRPr/>
            </a:pPr>
            <a:r>
              <a:rPr lang="fi-FI" sz="1600" dirty="0">
                <a:solidFill>
                  <a:srgbClr val="C00000"/>
                </a:solidFill>
              </a:rPr>
              <a:t>A-tottelevaisuus = FCI-IGP tottelevaisuus (EI MUUTOKSIA!)</a:t>
            </a:r>
          </a:p>
          <a:p>
            <a:pPr lvl="1">
              <a:defRPr/>
            </a:pPr>
            <a:r>
              <a:rPr lang="fi-FI" sz="1600" dirty="0">
                <a:solidFill>
                  <a:srgbClr val="C00000"/>
                </a:solidFill>
              </a:rPr>
              <a:t>B-tottelevaisuus = FCI-IBGH tottelevaisuus (UUDET SUORITUSOHJEET – arvosteluohjeet ”kuin A-tottelevaisuudessa”)</a:t>
            </a:r>
          </a:p>
          <a:p>
            <a:pPr marL="457200" lvl="1" indent="0">
              <a:buNone/>
              <a:defRPr/>
            </a:pPr>
            <a:r>
              <a:rPr lang="fi-FI" sz="1600" dirty="0">
                <a:solidFill>
                  <a:srgbClr val="C00000"/>
                </a:solidFill>
              </a:rPr>
              <a:t>HUOM! Pelkän FCI-IBGH –kokeen järjestämisen mahdollisuutta mietitään uuden </a:t>
            </a:r>
            <a:r>
              <a:rPr lang="fi-FI" sz="1600" dirty="0" err="1">
                <a:solidFill>
                  <a:srgbClr val="C00000"/>
                </a:solidFill>
              </a:rPr>
              <a:t>kv</a:t>
            </a:r>
            <a:r>
              <a:rPr lang="fi-FI" sz="1600" dirty="0">
                <a:solidFill>
                  <a:srgbClr val="C00000"/>
                </a:solidFill>
              </a:rPr>
              <a:t>-sääntökirjan käyttöönoton yhteydessä </a:t>
            </a:r>
            <a:r>
              <a:rPr lang="fi-FI" sz="1600" dirty="0" err="1">
                <a:solidFill>
                  <a:srgbClr val="C00000"/>
                </a:solidFill>
              </a:rPr>
              <a:t>tod.näk</a:t>
            </a:r>
            <a:r>
              <a:rPr lang="fi-FI" sz="1600" dirty="0">
                <a:solidFill>
                  <a:srgbClr val="C00000"/>
                </a:solidFill>
              </a:rPr>
              <a:t>. 1.1.2025; toistaiseksi ei siis tätä mahdollisuutta!</a:t>
            </a:r>
          </a:p>
          <a:p>
            <a:pPr>
              <a:defRPr/>
            </a:pPr>
            <a:r>
              <a:rPr lang="fi-FI" sz="2400" dirty="0"/>
              <a:t>Tottelevaisuus-valinta koskee koko koetta </a:t>
            </a:r>
            <a:r>
              <a:rPr lang="fi-FI" sz="2000" i="1" dirty="0">
                <a:solidFill>
                  <a:srgbClr val="C00000"/>
                </a:solidFill>
              </a:rPr>
              <a:t>(saman kokeen kaikkia kansallisia lajeja)</a:t>
            </a:r>
          </a:p>
          <a:p>
            <a:pPr>
              <a:defRPr/>
            </a:pPr>
            <a:r>
              <a:rPr lang="fi-FI" sz="2400" dirty="0"/>
              <a:t>Mikäli koe järjestetään sekä A- että B-tottelevaisuudella, on kokeeseen osallistujan ilmoittautumisen yhteydessä merkittävä, kumman tottelevaisuuden suorittaa.</a:t>
            </a:r>
            <a:br>
              <a:rPr lang="fi-FI" sz="2400" dirty="0"/>
            </a:br>
            <a:r>
              <a:rPr lang="fi-FI" sz="1800" i="1" dirty="0">
                <a:solidFill>
                  <a:srgbClr val="C00000"/>
                </a:solidFill>
              </a:rPr>
              <a:t>HUOM! Osallistuja EI määrittele sitä, onko kokeessa mahdollista suorittaa A ja/tai B-tottelevaisuus </a:t>
            </a:r>
            <a:r>
              <a:rPr lang="fi-FI" sz="1800" i="1" dirty="0">
                <a:solidFill>
                  <a:srgbClr val="C00000"/>
                </a:solidFill>
                <a:sym typeface="Wingdings" panose="05000000000000000000" pitchFamily="2" charset="2"/>
              </a:rPr>
              <a:t> kokeen järjestäjä päättää sen koetta anottaessa</a:t>
            </a:r>
            <a:endParaRPr lang="fi-FI" sz="2400" i="1" dirty="0">
              <a:solidFill>
                <a:srgbClr val="C00000"/>
              </a:solidFill>
            </a:endParaRPr>
          </a:p>
          <a:p>
            <a:pPr marL="0" indent="0">
              <a:buNone/>
              <a:defRPr/>
            </a:pPr>
            <a:endParaRPr lang="fi-FI" sz="2400" dirty="0"/>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A ja B -tottelevaisuus</a:t>
            </a:r>
          </a:p>
        </p:txBody>
      </p:sp>
    </p:spTree>
    <p:extLst>
      <p:ext uri="{BB962C8B-B14F-4D97-AF65-F5344CB8AC3E}">
        <p14:creationId xmlns:p14="http://schemas.microsoft.com/office/powerpoint/2010/main" val="4093040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a:defRPr/>
            </a:pPr>
            <a:r>
              <a:rPr lang="fi-FI" sz="2400" dirty="0"/>
              <a:t>Koulutustunnukset ennallaan riippumatta siitä, kummalla tottelevaisuudella suoritukset on tehty</a:t>
            </a:r>
          </a:p>
          <a:p>
            <a:pPr>
              <a:defRPr/>
            </a:pPr>
            <a:r>
              <a:rPr lang="fi-FI" sz="2400" dirty="0" err="1"/>
              <a:t>Valioituminen</a:t>
            </a:r>
            <a:r>
              <a:rPr lang="fi-FI" sz="2400" dirty="0"/>
              <a:t> ja valiotittelit entisten sääntöjen mukaisesti riippumatta              siitä, kummalla tottelevaisuudella suoritukset on tehty</a:t>
            </a:r>
            <a:br>
              <a:rPr lang="fi-FI" sz="2400" dirty="0"/>
            </a:br>
            <a:r>
              <a:rPr lang="fi-FI" sz="1800" i="1" dirty="0">
                <a:solidFill>
                  <a:srgbClr val="C00000"/>
                </a:solidFill>
              </a:rPr>
              <a:t>HUOM! Kennelliitto tekee näistä päätöksen sen jälkeen, kun säännöt ja lajiohjeet käsitelty. Esitystä uusista valiotitteleistä tai </a:t>
            </a:r>
            <a:r>
              <a:rPr lang="fi-FI" sz="1800" i="1" dirty="0" err="1">
                <a:solidFill>
                  <a:srgbClr val="C00000"/>
                </a:solidFill>
              </a:rPr>
              <a:t>valioitumisen</a:t>
            </a:r>
            <a:r>
              <a:rPr lang="fi-FI" sz="1800" i="1" dirty="0">
                <a:solidFill>
                  <a:srgbClr val="C00000"/>
                </a:solidFill>
              </a:rPr>
              <a:t> sääntöjen muutoksesta ei ole tehty.</a:t>
            </a:r>
          </a:p>
          <a:p>
            <a:r>
              <a:rPr lang="fi-FI" sz="2400" dirty="0"/>
              <a:t>Koetta ei voi rajoittaa A- tai B-tottelevaisuuden osallistujamäärän osalta, eikä etusijaa ilmoittautumisiin voi asettaa A- tai B-tottelevaisuuden perusteella</a:t>
            </a:r>
          </a:p>
          <a:p>
            <a:r>
              <a:rPr lang="fi-FI" sz="2400" dirty="0"/>
              <a:t>Jos kokeessa A- ja B-tottelevaisuus JA rajoitus ”maastoon 10 koiraa tottelevaisuuden perusteella” </a:t>
            </a:r>
            <a:r>
              <a:rPr lang="fi-FI" sz="2400" dirty="0">
                <a:sym typeface="Wingdings" panose="05000000000000000000" pitchFamily="2" charset="2"/>
              </a:rPr>
              <a:t> saavutetut tottelevaisuuden pistemäärät ovat yhdenvertaisia</a:t>
            </a:r>
            <a:endParaRPr lang="fi-FI" sz="2400" dirty="0"/>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A ja B -tottelevaisuus</a:t>
            </a:r>
          </a:p>
        </p:txBody>
      </p:sp>
    </p:spTree>
    <p:extLst>
      <p:ext uri="{BB962C8B-B14F-4D97-AF65-F5344CB8AC3E}">
        <p14:creationId xmlns:p14="http://schemas.microsoft.com/office/powerpoint/2010/main" val="31896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76DF68-66C7-299E-EE76-B4E251C521F3}"/>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A ja B -tottelevaisuus</a:t>
            </a:r>
            <a:endParaRPr lang="fi-FI" dirty="0"/>
          </a:p>
        </p:txBody>
      </p:sp>
      <p:sp>
        <p:nvSpPr>
          <p:cNvPr id="4" name="Sisällön paikkamerkki 2">
            <a:extLst>
              <a:ext uri="{FF2B5EF4-FFF2-40B4-BE49-F238E27FC236}">
                <a16:creationId xmlns:a16="http://schemas.microsoft.com/office/drawing/2014/main" id="{B1B9A987-FA98-6A39-A543-076C6B9F3D93}"/>
              </a:ext>
            </a:extLst>
          </p:cNvPr>
          <p:cNvSpPr>
            <a:spLocks noGrp="1"/>
          </p:cNvSpPr>
          <p:nvPr>
            <p:ph idx="1"/>
          </p:nvPr>
        </p:nvSpPr>
        <p:spPr>
          <a:xfrm>
            <a:off x="838200" y="1708150"/>
            <a:ext cx="10514013" cy="4351338"/>
          </a:xfrm>
        </p:spPr>
        <p:txBody>
          <a:bodyPr/>
          <a:lstStyle/>
          <a:p>
            <a:pPr>
              <a:defRPr/>
            </a:pPr>
            <a:r>
              <a:rPr lang="fi-FI" sz="2400" dirty="0"/>
              <a:t>Osallistumisoikeus / luokkasiirtymiset:</a:t>
            </a:r>
          </a:p>
          <a:p>
            <a:pPr lvl="1">
              <a:defRPr/>
            </a:pPr>
            <a:r>
              <a:rPr lang="fi-FI" sz="2000" dirty="0">
                <a:solidFill>
                  <a:schemeClr val="bg2">
                    <a:lumMod val="50000"/>
                  </a:schemeClr>
                </a:solidFill>
              </a:rPr>
              <a:t>A-tottelevaisuudella suoritetun kokeen koulutustunnuksella voi siirtyä </a:t>
            </a:r>
            <a:r>
              <a:rPr lang="fi-FI" sz="2000" dirty="0">
                <a:solidFill>
                  <a:srgbClr val="C00000"/>
                </a:solidFill>
              </a:rPr>
              <a:t>sekä A- että B-tottelevaisuuden seuraavaan luokkaan</a:t>
            </a:r>
            <a:r>
              <a:rPr lang="fi-FI" sz="2000" dirty="0">
                <a:solidFill>
                  <a:schemeClr val="bg2">
                    <a:lumMod val="50000"/>
                  </a:schemeClr>
                </a:solidFill>
              </a:rPr>
              <a:t> (1A </a:t>
            </a:r>
            <a:r>
              <a:rPr lang="fi-FI" sz="2000" dirty="0">
                <a:solidFill>
                  <a:schemeClr val="bg2">
                    <a:lumMod val="50000"/>
                  </a:schemeClr>
                </a:solidFill>
                <a:sym typeface="Wingdings" panose="05000000000000000000" pitchFamily="2" charset="2"/>
              </a:rPr>
              <a:t> 2A/2B, 2A  3A/3B) </a:t>
            </a:r>
            <a:r>
              <a:rPr lang="fi-FI" sz="2000" dirty="0">
                <a:solidFill>
                  <a:srgbClr val="C00000"/>
                </a:solidFill>
                <a:sym typeface="Wingdings" panose="05000000000000000000" pitchFamily="2" charset="2"/>
              </a:rPr>
              <a:t>TAI B-tottelevaisuuden samaan luokkaan</a:t>
            </a:r>
          </a:p>
          <a:p>
            <a:pPr lvl="1">
              <a:defRPr/>
            </a:pPr>
            <a:r>
              <a:rPr lang="fi-FI" sz="2000" dirty="0">
                <a:solidFill>
                  <a:schemeClr val="bg2">
                    <a:lumMod val="50000"/>
                  </a:schemeClr>
                </a:solidFill>
                <a:sym typeface="Wingdings" panose="05000000000000000000" pitchFamily="2" charset="2"/>
              </a:rPr>
              <a:t>B-tottelevaisuudella suoritetun kokeen koulutustunnuksella voi siirtyä </a:t>
            </a:r>
            <a:r>
              <a:rPr lang="fi-FI" sz="2000" dirty="0">
                <a:solidFill>
                  <a:srgbClr val="C00000"/>
                </a:solidFill>
                <a:sym typeface="Wingdings" panose="05000000000000000000" pitchFamily="2" charset="2"/>
              </a:rPr>
              <a:t>ainoastaan</a:t>
            </a:r>
            <a:r>
              <a:rPr lang="fi-FI" sz="2000" dirty="0">
                <a:solidFill>
                  <a:schemeClr val="bg2">
                    <a:lumMod val="50000"/>
                  </a:schemeClr>
                </a:solidFill>
                <a:sym typeface="Wingdings" panose="05000000000000000000" pitchFamily="2" charset="2"/>
              </a:rPr>
              <a:t> </a:t>
            </a:r>
            <a:r>
              <a:rPr lang="fi-FI" sz="2000" dirty="0">
                <a:solidFill>
                  <a:srgbClr val="C00000"/>
                </a:solidFill>
                <a:sym typeface="Wingdings" panose="05000000000000000000" pitchFamily="2" charset="2"/>
              </a:rPr>
              <a:t>seuraavaan</a:t>
            </a:r>
            <a:r>
              <a:rPr lang="fi-FI" sz="2000" dirty="0">
                <a:solidFill>
                  <a:schemeClr val="bg2">
                    <a:lumMod val="50000"/>
                  </a:schemeClr>
                </a:solidFill>
                <a:sym typeface="Wingdings" panose="05000000000000000000" pitchFamily="2" charset="2"/>
              </a:rPr>
              <a:t> B-tottelevaisuuden kokeen luokkaan (1B  2B  3B)</a:t>
            </a:r>
            <a:endParaRPr lang="fi-FI" sz="1800" dirty="0">
              <a:solidFill>
                <a:schemeClr val="bg2">
                  <a:lumMod val="50000"/>
                </a:schemeClr>
              </a:solidFill>
            </a:endParaRPr>
          </a:p>
        </p:txBody>
      </p:sp>
      <p:sp>
        <p:nvSpPr>
          <p:cNvPr id="5" name="Suorakulmio 4">
            <a:extLst>
              <a:ext uri="{FF2B5EF4-FFF2-40B4-BE49-F238E27FC236}">
                <a16:creationId xmlns:a16="http://schemas.microsoft.com/office/drawing/2014/main" id="{FD0CF82F-92D4-0414-2954-712E9997290E}"/>
              </a:ext>
            </a:extLst>
          </p:cNvPr>
          <p:cNvSpPr/>
          <p:nvPr/>
        </p:nvSpPr>
        <p:spPr>
          <a:xfrm>
            <a:off x="2649489" y="3779685"/>
            <a:ext cx="1512168" cy="609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t>1-luokka,</a:t>
            </a:r>
          </a:p>
          <a:p>
            <a:pPr algn="ctr"/>
            <a:r>
              <a:rPr lang="fi-FI" sz="1200" dirty="0"/>
              <a:t>A-tottelevaisuus, koulutustunnus</a:t>
            </a:r>
          </a:p>
        </p:txBody>
      </p:sp>
      <p:sp>
        <p:nvSpPr>
          <p:cNvPr id="6" name="Suorakulmio 5">
            <a:extLst>
              <a:ext uri="{FF2B5EF4-FFF2-40B4-BE49-F238E27FC236}">
                <a16:creationId xmlns:a16="http://schemas.microsoft.com/office/drawing/2014/main" id="{DE54602F-AA15-DD2B-C3D7-FBBAF93F2760}"/>
              </a:ext>
            </a:extLst>
          </p:cNvPr>
          <p:cNvSpPr/>
          <p:nvPr/>
        </p:nvSpPr>
        <p:spPr>
          <a:xfrm>
            <a:off x="2649489" y="5195392"/>
            <a:ext cx="1512168" cy="609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t>1-luokka,</a:t>
            </a:r>
          </a:p>
          <a:p>
            <a:pPr algn="ctr"/>
            <a:r>
              <a:rPr lang="fi-FI" sz="1200" dirty="0"/>
              <a:t>B-tottelevaisuus,</a:t>
            </a:r>
          </a:p>
          <a:p>
            <a:pPr algn="ctr"/>
            <a:r>
              <a:rPr lang="fi-FI" sz="1200" dirty="0"/>
              <a:t>koulutustunnus</a:t>
            </a:r>
          </a:p>
        </p:txBody>
      </p:sp>
      <p:sp>
        <p:nvSpPr>
          <p:cNvPr id="7" name="Suorakulmio 6">
            <a:extLst>
              <a:ext uri="{FF2B5EF4-FFF2-40B4-BE49-F238E27FC236}">
                <a16:creationId xmlns:a16="http://schemas.microsoft.com/office/drawing/2014/main" id="{9461D27F-E0AA-1FEF-7008-8954C651C157}"/>
              </a:ext>
            </a:extLst>
          </p:cNvPr>
          <p:cNvSpPr/>
          <p:nvPr/>
        </p:nvSpPr>
        <p:spPr>
          <a:xfrm>
            <a:off x="5582431" y="3779685"/>
            <a:ext cx="1512168" cy="609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t>2-luokka,</a:t>
            </a:r>
          </a:p>
          <a:p>
            <a:pPr algn="ctr"/>
            <a:r>
              <a:rPr lang="fi-FI" sz="1200" dirty="0"/>
              <a:t>A-tottelevaisuus,</a:t>
            </a:r>
          </a:p>
          <a:p>
            <a:pPr algn="ctr"/>
            <a:r>
              <a:rPr lang="fi-FI" sz="1200" dirty="0"/>
              <a:t>koulutustunnus</a:t>
            </a:r>
          </a:p>
        </p:txBody>
      </p:sp>
      <p:sp>
        <p:nvSpPr>
          <p:cNvPr id="8" name="Suorakulmio 7">
            <a:extLst>
              <a:ext uri="{FF2B5EF4-FFF2-40B4-BE49-F238E27FC236}">
                <a16:creationId xmlns:a16="http://schemas.microsoft.com/office/drawing/2014/main" id="{6B35B713-8BD7-5DD6-030A-F2BE53F36D48}"/>
              </a:ext>
            </a:extLst>
          </p:cNvPr>
          <p:cNvSpPr/>
          <p:nvPr/>
        </p:nvSpPr>
        <p:spPr>
          <a:xfrm>
            <a:off x="5563045" y="5195392"/>
            <a:ext cx="1512168" cy="609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t>2-luokka,</a:t>
            </a:r>
          </a:p>
          <a:p>
            <a:pPr algn="ctr"/>
            <a:r>
              <a:rPr lang="fi-FI" sz="1200" dirty="0"/>
              <a:t>B-tottelevaisuus,</a:t>
            </a:r>
          </a:p>
          <a:p>
            <a:pPr algn="ctr"/>
            <a:r>
              <a:rPr lang="fi-FI" sz="1200" dirty="0"/>
              <a:t>koulutustunnus</a:t>
            </a:r>
          </a:p>
        </p:txBody>
      </p:sp>
      <p:sp>
        <p:nvSpPr>
          <p:cNvPr id="9" name="Suorakulmio 8">
            <a:extLst>
              <a:ext uri="{FF2B5EF4-FFF2-40B4-BE49-F238E27FC236}">
                <a16:creationId xmlns:a16="http://schemas.microsoft.com/office/drawing/2014/main" id="{E58AC316-DD00-C38E-06C0-6FCA8B5B50CA}"/>
              </a:ext>
            </a:extLst>
          </p:cNvPr>
          <p:cNvSpPr/>
          <p:nvPr/>
        </p:nvSpPr>
        <p:spPr>
          <a:xfrm>
            <a:off x="8515373" y="3779685"/>
            <a:ext cx="1512168" cy="609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t>3-luokka,</a:t>
            </a:r>
          </a:p>
          <a:p>
            <a:pPr algn="ctr"/>
            <a:r>
              <a:rPr lang="fi-FI" sz="1200" dirty="0"/>
              <a:t>A-tottelevaisuus,</a:t>
            </a:r>
          </a:p>
          <a:p>
            <a:pPr algn="ctr"/>
            <a:r>
              <a:rPr lang="fi-FI" sz="1200" dirty="0"/>
              <a:t>koulutustunnus</a:t>
            </a:r>
          </a:p>
        </p:txBody>
      </p:sp>
      <p:sp>
        <p:nvSpPr>
          <p:cNvPr id="10" name="Suorakulmio 9">
            <a:extLst>
              <a:ext uri="{FF2B5EF4-FFF2-40B4-BE49-F238E27FC236}">
                <a16:creationId xmlns:a16="http://schemas.microsoft.com/office/drawing/2014/main" id="{7A433B04-A895-1B3A-6295-A01A58B7EBD2}"/>
              </a:ext>
            </a:extLst>
          </p:cNvPr>
          <p:cNvSpPr/>
          <p:nvPr/>
        </p:nvSpPr>
        <p:spPr>
          <a:xfrm>
            <a:off x="8476601" y="5195392"/>
            <a:ext cx="1512168" cy="609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t>3-luokka,</a:t>
            </a:r>
          </a:p>
          <a:p>
            <a:pPr algn="ctr"/>
            <a:r>
              <a:rPr lang="fi-FI" sz="1200" dirty="0"/>
              <a:t>B-tottelevaisuus,</a:t>
            </a:r>
          </a:p>
          <a:p>
            <a:pPr algn="ctr"/>
            <a:r>
              <a:rPr lang="fi-FI" sz="1200" dirty="0"/>
              <a:t>koulutustunnus</a:t>
            </a:r>
          </a:p>
        </p:txBody>
      </p:sp>
      <p:cxnSp>
        <p:nvCxnSpPr>
          <p:cNvPr id="11" name="Suora nuoliyhdysviiva 10">
            <a:extLst>
              <a:ext uri="{FF2B5EF4-FFF2-40B4-BE49-F238E27FC236}">
                <a16:creationId xmlns:a16="http://schemas.microsoft.com/office/drawing/2014/main" id="{3DD93B7C-EB11-AFCA-CD53-2B3E492316D8}"/>
              </a:ext>
            </a:extLst>
          </p:cNvPr>
          <p:cNvCxnSpPr>
            <a:cxnSpLocks/>
          </p:cNvCxnSpPr>
          <p:nvPr/>
        </p:nvCxnSpPr>
        <p:spPr>
          <a:xfrm>
            <a:off x="3350183" y="4464664"/>
            <a:ext cx="0" cy="67691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B90F5464-D84D-3685-C716-58124C3F6A47}"/>
              </a:ext>
            </a:extLst>
          </p:cNvPr>
          <p:cNvCxnSpPr>
            <a:cxnSpLocks/>
          </p:cNvCxnSpPr>
          <p:nvPr/>
        </p:nvCxnSpPr>
        <p:spPr>
          <a:xfrm>
            <a:off x="4161657" y="4067717"/>
            <a:ext cx="2004729" cy="107386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BEC4D108-E6A2-B8D6-A29C-D1F306BC556F}"/>
              </a:ext>
            </a:extLst>
          </p:cNvPr>
          <p:cNvCxnSpPr/>
          <p:nvPr/>
        </p:nvCxnSpPr>
        <p:spPr>
          <a:xfrm>
            <a:off x="4161657" y="5488388"/>
            <a:ext cx="1401388"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AB9150B9-96E7-471B-0400-D3A683CF9E89}"/>
              </a:ext>
            </a:extLst>
          </p:cNvPr>
          <p:cNvCxnSpPr/>
          <p:nvPr/>
        </p:nvCxnSpPr>
        <p:spPr>
          <a:xfrm>
            <a:off x="7113985" y="4067717"/>
            <a:ext cx="1401388"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30319C96-673D-E3C5-5F9D-2267591CA0EE}"/>
              </a:ext>
            </a:extLst>
          </p:cNvPr>
          <p:cNvCxnSpPr>
            <a:cxnSpLocks/>
          </p:cNvCxnSpPr>
          <p:nvPr/>
        </p:nvCxnSpPr>
        <p:spPr>
          <a:xfrm>
            <a:off x="7113985" y="4067717"/>
            <a:ext cx="2044803" cy="107386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a:extLst>
              <a:ext uri="{FF2B5EF4-FFF2-40B4-BE49-F238E27FC236}">
                <a16:creationId xmlns:a16="http://schemas.microsoft.com/office/drawing/2014/main" id="{6E88E995-7F29-95FE-1D6D-8E98F52B73FC}"/>
              </a:ext>
            </a:extLst>
          </p:cNvPr>
          <p:cNvCxnSpPr>
            <a:cxnSpLocks/>
          </p:cNvCxnSpPr>
          <p:nvPr/>
        </p:nvCxnSpPr>
        <p:spPr>
          <a:xfrm>
            <a:off x="7070082" y="5488388"/>
            <a:ext cx="1401388"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Suorakulmio 21">
            <a:extLst>
              <a:ext uri="{FF2B5EF4-FFF2-40B4-BE49-F238E27FC236}">
                <a16:creationId xmlns:a16="http://schemas.microsoft.com/office/drawing/2014/main" id="{7B916F45-A6A6-0C64-485A-D7A32D1F0F5F}"/>
              </a:ext>
            </a:extLst>
          </p:cNvPr>
          <p:cNvSpPr/>
          <p:nvPr/>
        </p:nvSpPr>
        <p:spPr>
          <a:xfrm>
            <a:off x="1198662" y="3772136"/>
            <a:ext cx="873512" cy="20331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t>FCI-BH,</a:t>
            </a:r>
          </a:p>
          <a:p>
            <a:pPr algn="ctr"/>
            <a:r>
              <a:rPr lang="fi-FI" sz="1200" dirty="0"/>
              <a:t>koulutus-</a:t>
            </a:r>
          </a:p>
          <a:p>
            <a:pPr algn="ctr"/>
            <a:r>
              <a:rPr lang="fi-FI" sz="1200" dirty="0"/>
              <a:t>tunnus</a:t>
            </a:r>
          </a:p>
        </p:txBody>
      </p:sp>
      <p:cxnSp>
        <p:nvCxnSpPr>
          <p:cNvPr id="23" name="Suora nuoliyhdysviiva 22">
            <a:extLst>
              <a:ext uri="{FF2B5EF4-FFF2-40B4-BE49-F238E27FC236}">
                <a16:creationId xmlns:a16="http://schemas.microsoft.com/office/drawing/2014/main" id="{6CC06CA4-3773-5C72-6449-2E4D67DC5EBE}"/>
              </a:ext>
            </a:extLst>
          </p:cNvPr>
          <p:cNvCxnSpPr>
            <a:cxnSpLocks/>
          </p:cNvCxnSpPr>
          <p:nvPr/>
        </p:nvCxnSpPr>
        <p:spPr>
          <a:xfrm flipV="1">
            <a:off x="2072174" y="4283741"/>
            <a:ext cx="577315" cy="32090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uora nuoliyhdysviiva 23">
            <a:extLst>
              <a:ext uri="{FF2B5EF4-FFF2-40B4-BE49-F238E27FC236}">
                <a16:creationId xmlns:a16="http://schemas.microsoft.com/office/drawing/2014/main" id="{2726E4F4-47DC-5209-2E3C-0D3947C95C16}"/>
              </a:ext>
            </a:extLst>
          </p:cNvPr>
          <p:cNvCxnSpPr>
            <a:cxnSpLocks/>
          </p:cNvCxnSpPr>
          <p:nvPr/>
        </p:nvCxnSpPr>
        <p:spPr>
          <a:xfrm>
            <a:off x="2079515" y="4833612"/>
            <a:ext cx="562633" cy="36767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801CA1D5-6CFF-F808-30AC-B60F8EEB0C84}"/>
              </a:ext>
            </a:extLst>
          </p:cNvPr>
          <p:cNvCxnSpPr>
            <a:cxnSpLocks/>
          </p:cNvCxnSpPr>
          <p:nvPr/>
        </p:nvCxnSpPr>
        <p:spPr>
          <a:xfrm>
            <a:off x="6374519" y="4476651"/>
            <a:ext cx="0" cy="67691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8DF3EFEB-FA7E-7DA3-A9D4-9B6C6E0D1C85}"/>
              </a:ext>
            </a:extLst>
          </p:cNvPr>
          <p:cNvCxnSpPr>
            <a:cxnSpLocks/>
          </p:cNvCxnSpPr>
          <p:nvPr/>
        </p:nvCxnSpPr>
        <p:spPr>
          <a:xfrm>
            <a:off x="9326847" y="4464664"/>
            <a:ext cx="0" cy="67691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uora nuoliyhdysviiva 25">
            <a:extLst>
              <a:ext uri="{FF2B5EF4-FFF2-40B4-BE49-F238E27FC236}">
                <a16:creationId xmlns:a16="http://schemas.microsoft.com/office/drawing/2014/main" id="{D7144B5A-A2C4-CD42-796C-A74FD0524FB7}"/>
              </a:ext>
            </a:extLst>
          </p:cNvPr>
          <p:cNvCxnSpPr/>
          <p:nvPr/>
        </p:nvCxnSpPr>
        <p:spPr>
          <a:xfrm>
            <a:off x="4181043" y="4067717"/>
            <a:ext cx="1401388"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993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76DF68-66C7-299E-EE76-B4E251C521F3}"/>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A ja B -tottelevaisuus</a:t>
            </a:r>
            <a:endParaRPr lang="fi-FI" dirty="0"/>
          </a:p>
        </p:txBody>
      </p:sp>
      <p:sp>
        <p:nvSpPr>
          <p:cNvPr id="4" name="Sisällön paikkamerkki 2">
            <a:extLst>
              <a:ext uri="{FF2B5EF4-FFF2-40B4-BE49-F238E27FC236}">
                <a16:creationId xmlns:a16="http://schemas.microsoft.com/office/drawing/2014/main" id="{B1B9A987-FA98-6A39-A543-076C6B9F3D93}"/>
              </a:ext>
            </a:extLst>
          </p:cNvPr>
          <p:cNvSpPr>
            <a:spLocks noGrp="1"/>
          </p:cNvSpPr>
          <p:nvPr>
            <p:ph idx="1"/>
          </p:nvPr>
        </p:nvSpPr>
        <p:spPr>
          <a:xfrm>
            <a:off x="838200" y="1708150"/>
            <a:ext cx="10514013" cy="4351338"/>
          </a:xfrm>
        </p:spPr>
        <p:txBody>
          <a:bodyPr/>
          <a:lstStyle/>
          <a:p>
            <a:pPr>
              <a:defRPr/>
            </a:pPr>
            <a:r>
              <a:rPr lang="fi-FI" sz="2400" dirty="0"/>
              <a:t>Kansallisten lajien sääntökirjasta poistettu tottelevaisuusosion liikkeet ja suoritusohjeet – noudatetaan kulloinkin voimassa olevaa kansainvälistä lajiohjetta suoritus- ja arvosteluohjeiden osalta. </a:t>
            </a:r>
            <a:r>
              <a:rPr lang="fi-FI" sz="2400" dirty="0">
                <a:solidFill>
                  <a:srgbClr val="C00000"/>
                </a:solidFill>
              </a:rPr>
              <a:t>Maakohtaiset poikkeamat on mainittu lajiohjeissa ja/tai tarkennuksissa.</a:t>
            </a:r>
          </a:p>
          <a:p>
            <a:pPr>
              <a:defRPr/>
            </a:pPr>
            <a:r>
              <a:rPr lang="fi-FI" sz="2400" dirty="0">
                <a:solidFill>
                  <a:schemeClr val="bg2">
                    <a:lumMod val="50000"/>
                  </a:schemeClr>
                </a:solidFill>
              </a:rPr>
              <a:t>Erillinen liite B-tottelevaisuuden liikkeistä ja liikesuoritusten kuvauksesta</a:t>
            </a:r>
          </a:p>
          <a:p>
            <a:pPr lvl="1">
              <a:defRPr/>
            </a:pPr>
            <a:r>
              <a:rPr lang="fi-FI" sz="2000" dirty="0">
                <a:solidFill>
                  <a:srgbClr val="C00000"/>
                </a:solidFill>
              </a:rPr>
              <a:t>HUOM! Koeluokassa 3B tuomari arpoo liikkeiden 2 – 6 suoritusjärjestyksen (kts. seuraava sivu)</a:t>
            </a:r>
          </a:p>
          <a:p>
            <a:pPr>
              <a:defRPr/>
            </a:pPr>
            <a:r>
              <a:rPr lang="fi-FI" sz="2400" b="1" dirty="0">
                <a:solidFill>
                  <a:schemeClr val="bg2">
                    <a:lumMod val="50000"/>
                  </a:schemeClr>
                </a:solidFill>
              </a:rPr>
              <a:t>Palveluskoirakokeiden arvosteluohjeet ei ole muuttuneet mitenkään</a:t>
            </a:r>
          </a:p>
          <a:p>
            <a:pPr>
              <a:defRPr/>
            </a:pPr>
            <a:r>
              <a:rPr lang="fi-FI" sz="2400" dirty="0">
                <a:solidFill>
                  <a:schemeClr val="bg2">
                    <a:lumMod val="50000"/>
                  </a:schemeClr>
                </a:solidFill>
              </a:rPr>
              <a:t>Huomioitava, että A- ja B/BH-tottelevaisuutta suorittavat koirakot eivät voi olla parina tottelevaisuusosiossa (ampuminen!)</a:t>
            </a:r>
            <a:endParaRPr lang="fi-FI" sz="1600" dirty="0">
              <a:solidFill>
                <a:schemeClr val="bg2">
                  <a:lumMod val="50000"/>
                </a:schemeClr>
              </a:solidFill>
            </a:endParaRPr>
          </a:p>
        </p:txBody>
      </p:sp>
    </p:spTree>
    <p:extLst>
      <p:ext uri="{BB962C8B-B14F-4D97-AF65-F5344CB8AC3E}">
        <p14:creationId xmlns:p14="http://schemas.microsoft.com/office/powerpoint/2010/main" val="2749184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76DF68-66C7-299E-EE76-B4E251C521F3}"/>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Koeluokka 3B liikkeiden suoritusjärjestys</a:t>
            </a:r>
            <a:endParaRPr lang="fi-FI" dirty="0"/>
          </a:p>
        </p:txBody>
      </p:sp>
      <p:sp>
        <p:nvSpPr>
          <p:cNvPr id="4" name="Sisällön paikkamerkki 2">
            <a:extLst>
              <a:ext uri="{FF2B5EF4-FFF2-40B4-BE49-F238E27FC236}">
                <a16:creationId xmlns:a16="http://schemas.microsoft.com/office/drawing/2014/main" id="{B1B9A987-FA98-6A39-A543-076C6B9F3D93}"/>
              </a:ext>
            </a:extLst>
          </p:cNvPr>
          <p:cNvSpPr>
            <a:spLocks noGrp="1"/>
          </p:cNvSpPr>
          <p:nvPr>
            <p:ph idx="1"/>
          </p:nvPr>
        </p:nvSpPr>
        <p:spPr>
          <a:xfrm>
            <a:off x="838201" y="1708150"/>
            <a:ext cx="7201222" cy="4351338"/>
          </a:xfrm>
        </p:spPr>
        <p:txBody>
          <a:bodyPr/>
          <a:lstStyle/>
          <a:p>
            <a:pPr>
              <a:defRPr/>
            </a:pPr>
            <a:r>
              <a:rPr lang="fi-FI" sz="2400" dirty="0"/>
              <a:t>Koeluokassa 3B tuomari arpoo liikkeiden 2 – 6 suoritusjärjestyksen seuraavista viidestä vaihtoehdosta:</a:t>
            </a:r>
          </a:p>
          <a:p>
            <a:pPr lvl="1">
              <a:defRPr/>
            </a:pPr>
            <a:r>
              <a:rPr lang="fi-FI" sz="2000" dirty="0"/>
              <a:t>Vaihtoehto 1: Liikkeet 2, 4, 5, 6, 3</a:t>
            </a:r>
          </a:p>
          <a:p>
            <a:pPr lvl="1">
              <a:defRPr/>
            </a:pPr>
            <a:r>
              <a:rPr lang="fi-FI" sz="2000" dirty="0"/>
              <a:t>Vaihtoehto 2: Liikkeet 4, 3, 6, 2, 5</a:t>
            </a:r>
          </a:p>
          <a:p>
            <a:pPr lvl="1">
              <a:defRPr/>
            </a:pPr>
            <a:r>
              <a:rPr lang="fi-FI" sz="2000" dirty="0"/>
              <a:t>Vaihtoehto 3: Liikkeet 6, 4, 5, 3, 2</a:t>
            </a:r>
          </a:p>
          <a:p>
            <a:pPr lvl="1">
              <a:defRPr/>
            </a:pPr>
            <a:r>
              <a:rPr lang="fi-FI" sz="2000" dirty="0"/>
              <a:t>Vaihtoehto 4: Liikkeet 3, 2, 6, 5, 4 </a:t>
            </a:r>
          </a:p>
          <a:p>
            <a:pPr lvl="1">
              <a:defRPr/>
            </a:pPr>
            <a:r>
              <a:rPr lang="fi-FI" sz="2000" dirty="0"/>
              <a:t>Vaihtoehto 5: Liikkeet 5, 6, 3, 2, 4</a:t>
            </a:r>
          </a:p>
          <a:p>
            <a:pPr marL="457200" lvl="1" indent="0">
              <a:buNone/>
              <a:defRPr/>
            </a:pPr>
            <a:endParaRPr lang="fi-FI" sz="2000" dirty="0"/>
          </a:p>
          <a:p>
            <a:pPr>
              <a:defRPr/>
            </a:pPr>
            <a:r>
              <a:rPr lang="fi-FI" sz="2400" dirty="0"/>
              <a:t>Kaikki osallistujat suorittavat liikkeet 2 – 6 samassa järjestyksessä</a:t>
            </a:r>
          </a:p>
        </p:txBody>
      </p:sp>
      <p:sp>
        <p:nvSpPr>
          <p:cNvPr id="3" name="Räjähdys: 8 pistettä 2">
            <a:extLst>
              <a:ext uri="{FF2B5EF4-FFF2-40B4-BE49-F238E27FC236}">
                <a16:creationId xmlns:a16="http://schemas.microsoft.com/office/drawing/2014/main" id="{D3DD60AF-CCFD-C5C0-21C4-C6BA1CC70E22}"/>
              </a:ext>
            </a:extLst>
          </p:cNvPr>
          <p:cNvSpPr/>
          <p:nvPr/>
        </p:nvSpPr>
        <p:spPr>
          <a:xfrm rot="918218">
            <a:off x="7939477" y="2193612"/>
            <a:ext cx="3816424" cy="2483648"/>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dirty="0"/>
              <a:t>PÄIVITETTY JATKOKOULUTUKSEN JÄLKEEN</a:t>
            </a:r>
          </a:p>
        </p:txBody>
      </p:sp>
    </p:spTree>
    <p:extLst>
      <p:ext uri="{BB962C8B-B14F-4D97-AF65-F5344CB8AC3E}">
        <p14:creationId xmlns:p14="http://schemas.microsoft.com/office/powerpoint/2010/main" val="773124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C510CF-88BE-EE0B-E551-9F629ADCF583}"/>
              </a:ext>
            </a:extLst>
          </p:cNvPr>
          <p:cNvSpPr>
            <a:spLocks noGrp="1"/>
          </p:cNvSpPr>
          <p:nvPr>
            <p:ph type="title"/>
          </p:nvPr>
        </p:nvSpPr>
        <p:spPr/>
        <p:txBody>
          <a:bodyPr/>
          <a:lstStyle/>
          <a:p>
            <a:r>
              <a:rPr lang="fi-FI" dirty="0"/>
              <a:t>Kilpailukirja</a:t>
            </a:r>
          </a:p>
        </p:txBody>
      </p:sp>
      <p:sp>
        <p:nvSpPr>
          <p:cNvPr id="3" name="Sisällön paikkamerkki 2">
            <a:extLst>
              <a:ext uri="{FF2B5EF4-FFF2-40B4-BE49-F238E27FC236}">
                <a16:creationId xmlns:a16="http://schemas.microsoft.com/office/drawing/2014/main" id="{C0F4BF02-6625-1491-9127-23E5224AB8CA}"/>
              </a:ext>
            </a:extLst>
          </p:cNvPr>
          <p:cNvSpPr>
            <a:spLocks noGrp="1"/>
          </p:cNvSpPr>
          <p:nvPr>
            <p:ph idx="1"/>
          </p:nvPr>
        </p:nvSpPr>
        <p:spPr/>
        <p:txBody>
          <a:bodyPr/>
          <a:lstStyle/>
          <a:p>
            <a:r>
              <a:rPr lang="fi-FI" dirty="0"/>
              <a:t>Tieto A/B –tottelevaisuudesta pitää merkitä kilpailukirjaan, koska sen perusteella tarkistetaan koiran osallistumisoikeus johonkin luokkaan / lajiin (B-tottelevaisuudella tehty koulutustunnus ei oikeuta siirtymään seuraavan luokan A-tottelevaisuuteen)</a:t>
            </a:r>
          </a:p>
          <a:p>
            <a:r>
              <a:rPr lang="fi-FI" dirty="0"/>
              <a:t>Tottelevaisuus-valinta kirjataan Laji / Luokka –sarakkeeseen, luokka: 1A/1B, 2A/2B, 3A/3B</a:t>
            </a:r>
          </a:p>
        </p:txBody>
      </p:sp>
      <p:pic>
        <p:nvPicPr>
          <p:cNvPr id="6" name="Kuva 5">
            <a:extLst>
              <a:ext uri="{FF2B5EF4-FFF2-40B4-BE49-F238E27FC236}">
                <a16:creationId xmlns:a16="http://schemas.microsoft.com/office/drawing/2014/main" id="{D8DF2E8B-9AD0-6D9A-8D60-963272258B64}"/>
              </a:ext>
            </a:extLst>
          </p:cNvPr>
          <p:cNvPicPr>
            <a:picLocks noChangeAspect="1"/>
          </p:cNvPicPr>
          <p:nvPr/>
        </p:nvPicPr>
        <p:blipFill>
          <a:blip r:embed="rId2"/>
          <a:stretch>
            <a:fillRect/>
          </a:stretch>
        </p:blipFill>
        <p:spPr>
          <a:xfrm>
            <a:off x="154546" y="4340588"/>
            <a:ext cx="11881320" cy="2040740"/>
          </a:xfrm>
          <a:prstGeom prst="rect">
            <a:avLst/>
          </a:prstGeom>
        </p:spPr>
      </p:pic>
    </p:spTree>
    <p:extLst>
      <p:ext uri="{BB962C8B-B14F-4D97-AF65-F5344CB8AC3E}">
        <p14:creationId xmlns:p14="http://schemas.microsoft.com/office/powerpoint/2010/main" val="784498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0B7F95-786E-E56E-5FC0-D8AB0FC0CE16}"/>
              </a:ext>
            </a:extLst>
          </p:cNvPr>
          <p:cNvSpPr>
            <a:spLocks noGrp="1"/>
          </p:cNvSpPr>
          <p:nvPr>
            <p:ph type="title"/>
          </p:nvPr>
        </p:nvSpPr>
        <p:spPr/>
        <p:txBody>
          <a:bodyPr/>
          <a:lstStyle/>
          <a:p>
            <a:r>
              <a:rPr lang="fi-FI" dirty="0"/>
              <a:t>Virkku</a:t>
            </a:r>
          </a:p>
        </p:txBody>
      </p:sp>
      <p:sp>
        <p:nvSpPr>
          <p:cNvPr id="3" name="Sisällön paikkamerkki 2">
            <a:extLst>
              <a:ext uri="{FF2B5EF4-FFF2-40B4-BE49-F238E27FC236}">
                <a16:creationId xmlns:a16="http://schemas.microsoft.com/office/drawing/2014/main" id="{C796B75F-068B-8FC4-56B4-A20AB7EB7CC2}"/>
              </a:ext>
            </a:extLst>
          </p:cNvPr>
          <p:cNvSpPr>
            <a:spLocks noGrp="1"/>
          </p:cNvSpPr>
          <p:nvPr>
            <p:ph idx="1"/>
          </p:nvPr>
        </p:nvSpPr>
        <p:spPr/>
        <p:txBody>
          <a:bodyPr/>
          <a:lstStyle/>
          <a:p>
            <a:r>
              <a:rPr lang="fi-FI" sz="2400" dirty="0"/>
              <a:t>Virkussa kokeen anomisen yhteydessä valitaan ”rasti ruutuun”, onko kokeessa pelkkä A vai pelkkä B vai A ja B –tottelevaisuus</a:t>
            </a:r>
          </a:p>
          <a:p>
            <a:r>
              <a:rPr lang="fi-FI" sz="2400" dirty="0"/>
              <a:t>Valinta koskee koko koetta (kaikkia kokeen kansallisia lajeja ja luokkia)</a:t>
            </a:r>
          </a:p>
          <a:p>
            <a:r>
              <a:rPr lang="fi-FI" sz="2400" dirty="0"/>
              <a:t>Kokeen anominen kuvattu tarkemmin Kokeen järjestämisohjeessa</a:t>
            </a:r>
          </a:p>
          <a:p>
            <a:pPr marL="0" indent="0">
              <a:buNone/>
            </a:pPr>
            <a:endParaRPr lang="fi-FI" sz="2400" b="1" dirty="0">
              <a:sym typeface="Wingdings" panose="05000000000000000000" pitchFamily="2" charset="2"/>
            </a:endParaRPr>
          </a:p>
          <a:p>
            <a:pPr marL="0" indent="0">
              <a:buNone/>
            </a:pPr>
            <a:r>
              <a:rPr lang="fi-FI" sz="2400" i="1" dirty="0">
                <a:solidFill>
                  <a:srgbClr val="C00000"/>
                </a:solidFill>
                <a:sym typeface="Wingdings" panose="05000000000000000000" pitchFamily="2" charset="2"/>
              </a:rPr>
              <a:t>HUOM! Virkussa ei ole tietoa, onko koetoimitsija maksanut Kennelliiton jäsenmaksua. Mikäli kokeen koetoimitsijalla ei ole pätevyys voimassa, SKL todennäköisesti mitätöi kokeen tulokset.</a:t>
            </a:r>
            <a:br>
              <a:rPr lang="fi-FI" sz="2400" i="1" dirty="0">
                <a:solidFill>
                  <a:srgbClr val="C00000"/>
                </a:solidFill>
                <a:sym typeface="Wingdings" panose="05000000000000000000" pitchFamily="2" charset="2"/>
              </a:rPr>
            </a:br>
            <a:br>
              <a:rPr lang="fi-FI" sz="2400" i="1" dirty="0">
                <a:solidFill>
                  <a:srgbClr val="C00000"/>
                </a:solidFill>
                <a:sym typeface="Wingdings" panose="05000000000000000000" pitchFamily="2" charset="2"/>
              </a:rPr>
            </a:br>
            <a:r>
              <a:rPr lang="fi-FI" sz="2400" i="1" dirty="0">
                <a:solidFill>
                  <a:srgbClr val="C00000"/>
                </a:solidFill>
                <a:sym typeface="Wingdings" panose="05000000000000000000" pitchFamily="2" charset="2"/>
              </a:rPr>
              <a:t>Virkun muutostyöt käytännössä valmiina, mutta tuotantoon otetaan vasta, kun Kennelliitto käsitellyt muutokset</a:t>
            </a:r>
            <a:endParaRPr lang="fi-FI" sz="2400" i="1" dirty="0">
              <a:solidFill>
                <a:srgbClr val="C00000"/>
              </a:solidFill>
            </a:endParaRPr>
          </a:p>
        </p:txBody>
      </p:sp>
    </p:spTree>
    <p:extLst>
      <p:ext uri="{BB962C8B-B14F-4D97-AF65-F5344CB8AC3E}">
        <p14:creationId xmlns:p14="http://schemas.microsoft.com/office/powerpoint/2010/main" val="230720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52B5E004-39EF-ED00-A3B3-DFCD1EB839AC}"/>
              </a:ext>
            </a:extLst>
          </p:cNvPr>
          <p:cNvSpPr/>
          <p:nvPr/>
        </p:nvSpPr>
        <p:spPr>
          <a:xfrm>
            <a:off x="8543478" y="6021288"/>
            <a:ext cx="3502919" cy="4173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p:txBody>
          <a:bodyPr/>
          <a:lstStyle/>
          <a:p>
            <a:r>
              <a:rPr lang="fi-FI" altLang="fi-FI" dirty="0"/>
              <a:t>A (FCI-IGP) –tottelevaisuus</a:t>
            </a:r>
            <a:r>
              <a:rPr lang="fi-FI" altLang="fi-FI" dirty="0">
                <a:solidFill>
                  <a:schemeClr val="tx1"/>
                </a:solidFill>
              </a:rPr>
              <a:t> </a:t>
            </a:r>
            <a:r>
              <a:rPr lang="fi-FI" altLang="fi-FI" sz="2800" b="1" dirty="0">
                <a:solidFill>
                  <a:srgbClr val="C00000"/>
                </a:solidFill>
              </a:rPr>
              <a:t>*** ei muutoksia</a:t>
            </a:r>
            <a:endParaRPr lang="fi-FI" altLang="fi-FI" b="1" dirty="0">
              <a:solidFill>
                <a:srgbClr val="C00000"/>
              </a:solidFill>
            </a:endParaRPr>
          </a:p>
        </p:txBody>
      </p:sp>
      <p:graphicFrame>
        <p:nvGraphicFramePr>
          <p:cNvPr id="2" name="Taulukko 3">
            <a:extLst>
              <a:ext uri="{FF2B5EF4-FFF2-40B4-BE49-F238E27FC236}">
                <a16:creationId xmlns:a16="http://schemas.microsoft.com/office/drawing/2014/main" id="{E442B219-B0BC-65FF-4594-2EDABB4A6E47}"/>
              </a:ext>
            </a:extLst>
          </p:cNvPr>
          <p:cNvGraphicFramePr>
            <a:graphicFrameLocks noGrp="1"/>
          </p:cNvGraphicFramePr>
          <p:nvPr>
            <p:extLst>
              <p:ext uri="{D42A27DB-BD31-4B8C-83A1-F6EECF244321}">
                <p14:modId xmlns:p14="http://schemas.microsoft.com/office/powerpoint/2010/main" val="2978200266"/>
              </p:ext>
            </p:extLst>
          </p:nvPr>
        </p:nvGraphicFramePr>
        <p:xfrm>
          <a:off x="694606" y="1484784"/>
          <a:ext cx="11017436" cy="488188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421114221"/>
                    </a:ext>
                  </a:extLst>
                </a:gridCol>
                <a:gridCol w="2736304">
                  <a:extLst>
                    <a:ext uri="{9D8B030D-6E8A-4147-A177-3AD203B41FA5}">
                      <a16:colId xmlns:a16="http://schemas.microsoft.com/office/drawing/2014/main" val="3983092370"/>
                    </a:ext>
                  </a:extLst>
                </a:gridCol>
                <a:gridCol w="3024336">
                  <a:extLst>
                    <a:ext uri="{9D8B030D-6E8A-4147-A177-3AD203B41FA5}">
                      <a16:colId xmlns:a16="http://schemas.microsoft.com/office/drawing/2014/main" val="568686242"/>
                    </a:ext>
                  </a:extLst>
                </a:gridCol>
                <a:gridCol w="3096556">
                  <a:extLst>
                    <a:ext uri="{9D8B030D-6E8A-4147-A177-3AD203B41FA5}">
                      <a16:colId xmlns:a16="http://schemas.microsoft.com/office/drawing/2014/main" val="1528246821"/>
                    </a:ext>
                  </a:extLst>
                </a:gridCol>
              </a:tblGrid>
              <a:tr h="370840">
                <a:tc>
                  <a:txBody>
                    <a:bodyPr/>
                    <a:lstStyle/>
                    <a:p>
                      <a:r>
                        <a:rPr lang="fi-FI" sz="1400" dirty="0"/>
                        <a:t>Liike</a:t>
                      </a:r>
                    </a:p>
                  </a:txBody>
                  <a:tcPr/>
                </a:tc>
                <a:tc>
                  <a:txBody>
                    <a:bodyPr/>
                    <a:lstStyle/>
                    <a:p>
                      <a:r>
                        <a:rPr lang="fi-FI" sz="1400" dirty="0"/>
                        <a:t>Koeluokka 1A</a:t>
                      </a:r>
                    </a:p>
                  </a:txBody>
                  <a:tcPr/>
                </a:tc>
                <a:tc>
                  <a:txBody>
                    <a:bodyPr/>
                    <a:lstStyle/>
                    <a:p>
                      <a:r>
                        <a:rPr lang="fi-FI" sz="1400" dirty="0"/>
                        <a:t>Koeluokka 2A</a:t>
                      </a:r>
                    </a:p>
                  </a:txBody>
                  <a:tcPr/>
                </a:tc>
                <a:tc>
                  <a:txBody>
                    <a:bodyPr/>
                    <a:lstStyle/>
                    <a:p>
                      <a:r>
                        <a:rPr lang="fi-FI" sz="1400" dirty="0"/>
                        <a:t>Koeluokka 3A</a:t>
                      </a:r>
                    </a:p>
                  </a:txBody>
                  <a:tcPr/>
                </a:tc>
                <a:extLst>
                  <a:ext uri="{0D108BD9-81ED-4DB2-BD59-A6C34878D82A}">
                    <a16:rowId xmlns:a16="http://schemas.microsoft.com/office/drawing/2014/main" val="2731980503"/>
                  </a:ext>
                </a:extLst>
              </a:tr>
              <a:tr h="370840">
                <a:tc>
                  <a:txBody>
                    <a:bodyPr/>
                    <a:lstStyle/>
                    <a:p>
                      <a:r>
                        <a:rPr lang="fi-FI" sz="1400" dirty="0"/>
                        <a:t>Vapaana seuraaminen</a:t>
                      </a:r>
                    </a:p>
                  </a:txBody>
                  <a:tcPr/>
                </a:tc>
                <a:tc>
                  <a:txBody>
                    <a:bodyPr/>
                    <a:lstStyle/>
                    <a:p>
                      <a:r>
                        <a:rPr lang="fi-FI" sz="1400" dirty="0"/>
                        <a:t>15 pistettä</a:t>
                      </a:r>
                    </a:p>
                  </a:txBody>
                  <a:tcPr/>
                </a:tc>
                <a:tc>
                  <a:txBody>
                    <a:bodyPr/>
                    <a:lstStyle/>
                    <a:p>
                      <a:r>
                        <a:rPr lang="fi-FI" sz="1400" dirty="0"/>
                        <a:t>15 pistettä</a:t>
                      </a:r>
                    </a:p>
                  </a:txBody>
                  <a:tcPr/>
                </a:tc>
                <a:tc>
                  <a:txBody>
                    <a:bodyPr/>
                    <a:lstStyle/>
                    <a:p>
                      <a:r>
                        <a:rPr lang="fi-FI" sz="1400" dirty="0"/>
                        <a:t>15 pistettä</a:t>
                      </a:r>
                    </a:p>
                  </a:txBody>
                  <a:tcPr/>
                </a:tc>
                <a:extLst>
                  <a:ext uri="{0D108BD9-81ED-4DB2-BD59-A6C34878D82A}">
                    <a16:rowId xmlns:a16="http://schemas.microsoft.com/office/drawing/2014/main" val="2908843727"/>
                  </a:ext>
                </a:extLst>
              </a:tr>
              <a:tr h="370840">
                <a:tc>
                  <a:txBody>
                    <a:bodyPr/>
                    <a:lstStyle/>
                    <a:p>
                      <a:r>
                        <a:rPr lang="fi-FI" sz="1400" dirty="0"/>
                        <a:t>Liikkeestä istuminen</a:t>
                      </a:r>
                    </a:p>
                  </a:txBody>
                  <a:tcPr/>
                </a:tc>
                <a:tc>
                  <a:txBody>
                    <a:bodyPr/>
                    <a:lstStyle/>
                    <a:p>
                      <a:r>
                        <a:rPr lang="fi-FI" sz="1400" dirty="0"/>
                        <a:t>10 pistettä</a:t>
                      </a:r>
                    </a:p>
                  </a:txBody>
                  <a:tcPr/>
                </a:tc>
                <a:tc>
                  <a:txBody>
                    <a:bodyPr/>
                    <a:lstStyle/>
                    <a:p>
                      <a:r>
                        <a:rPr lang="fi-FI" sz="1400" dirty="0"/>
                        <a:t>10 pistettä</a:t>
                      </a:r>
                    </a:p>
                  </a:txBody>
                  <a:tcPr/>
                </a:tc>
                <a:tc>
                  <a:txBody>
                    <a:bodyPr/>
                    <a:lstStyle/>
                    <a:p>
                      <a:r>
                        <a:rPr lang="fi-FI" sz="1400" dirty="0"/>
                        <a:t>5 pistettä</a:t>
                      </a:r>
                    </a:p>
                  </a:txBody>
                  <a:tcPr/>
                </a:tc>
                <a:extLst>
                  <a:ext uri="{0D108BD9-81ED-4DB2-BD59-A6C34878D82A}">
                    <a16:rowId xmlns:a16="http://schemas.microsoft.com/office/drawing/2014/main" val="3685947780"/>
                  </a:ext>
                </a:extLst>
              </a:tr>
              <a:tr h="370840">
                <a:tc>
                  <a:txBody>
                    <a:bodyPr/>
                    <a:lstStyle/>
                    <a:p>
                      <a:r>
                        <a:rPr lang="fi-FI" sz="1400" dirty="0"/>
                        <a:t>Liikkeestä </a:t>
                      </a:r>
                      <a:r>
                        <a:rPr lang="fi-FI" sz="1400" dirty="0" err="1"/>
                        <a:t>maahanmeno</a:t>
                      </a:r>
                      <a:r>
                        <a:rPr lang="fi-FI" sz="1400" dirty="0"/>
                        <a:t> ja </a:t>
                      </a:r>
                      <a:r>
                        <a:rPr lang="fi-FI" sz="1400" dirty="0" err="1"/>
                        <a:t>luoksetulo</a:t>
                      </a:r>
                      <a:endParaRPr lang="fi-FI" sz="1400" dirty="0"/>
                    </a:p>
                  </a:txBody>
                  <a:tcPr/>
                </a:tc>
                <a:tc>
                  <a:txBody>
                    <a:bodyPr/>
                    <a:lstStyle/>
                    <a:p>
                      <a:r>
                        <a:rPr lang="fi-FI" sz="1400" dirty="0"/>
                        <a:t>10 pistettä</a:t>
                      </a:r>
                    </a:p>
                    <a:p>
                      <a:r>
                        <a:rPr lang="fi-FI" sz="1400" dirty="0" err="1"/>
                        <a:t>maahanmeno</a:t>
                      </a:r>
                      <a:r>
                        <a:rPr lang="fi-FI" sz="1400" dirty="0"/>
                        <a:t> kävelystä</a:t>
                      </a:r>
                    </a:p>
                  </a:txBody>
                  <a:tcPr/>
                </a:tc>
                <a:tc>
                  <a:txBody>
                    <a:bodyPr/>
                    <a:lstStyle/>
                    <a:p>
                      <a:r>
                        <a:rPr lang="fi-FI" sz="1400" dirty="0"/>
                        <a:t>10 pistettä</a:t>
                      </a:r>
                    </a:p>
                    <a:p>
                      <a:r>
                        <a:rPr lang="fi-FI" sz="1400" dirty="0" err="1"/>
                        <a:t>maahanmeno</a:t>
                      </a:r>
                      <a:r>
                        <a:rPr lang="fi-FI" sz="1400" dirty="0"/>
                        <a:t> kävelystä</a:t>
                      </a:r>
                    </a:p>
                  </a:txBody>
                  <a:tcPr/>
                </a:tc>
                <a:tc>
                  <a:txBody>
                    <a:bodyPr/>
                    <a:lstStyle/>
                    <a:p>
                      <a:r>
                        <a:rPr lang="fi-FI" sz="1400" dirty="0"/>
                        <a:t>10 pistettä</a:t>
                      </a:r>
                    </a:p>
                    <a:p>
                      <a:r>
                        <a:rPr lang="fi-FI" sz="1400" dirty="0" err="1"/>
                        <a:t>maahanmeno</a:t>
                      </a:r>
                      <a:r>
                        <a:rPr lang="fi-FI" sz="1400" dirty="0"/>
                        <a:t> juoksusta</a:t>
                      </a:r>
                    </a:p>
                  </a:txBody>
                  <a:tcPr/>
                </a:tc>
                <a:extLst>
                  <a:ext uri="{0D108BD9-81ED-4DB2-BD59-A6C34878D82A}">
                    <a16:rowId xmlns:a16="http://schemas.microsoft.com/office/drawing/2014/main" val="1059380660"/>
                  </a:ext>
                </a:extLst>
              </a:tr>
              <a:tr h="370840">
                <a:tc>
                  <a:txBody>
                    <a:bodyPr/>
                    <a:lstStyle/>
                    <a:p>
                      <a:r>
                        <a:rPr lang="fi-FI" sz="1400" dirty="0"/>
                        <a:t>Liikkeestä seisominen</a:t>
                      </a:r>
                    </a:p>
                  </a:txBody>
                  <a:tcPr/>
                </a:tc>
                <a:tc>
                  <a:txBody>
                    <a:bodyPr/>
                    <a:lstStyle/>
                    <a:p>
                      <a:endParaRPr lang="fi-FI" sz="1400" dirty="0"/>
                    </a:p>
                  </a:txBody>
                  <a:tcPr/>
                </a:tc>
                <a:tc>
                  <a:txBody>
                    <a:bodyPr/>
                    <a:lstStyle/>
                    <a:p>
                      <a:r>
                        <a:rPr lang="fi-FI" sz="1400" dirty="0"/>
                        <a:t>5 pistettä</a:t>
                      </a:r>
                    </a:p>
                    <a:p>
                      <a:r>
                        <a:rPr lang="fi-FI" sz="1400" dirty="0"/>
                        <a:t>seisomaan jääminen kävelystä,</a:t>
                      </a:r>
                    </a:p>
                    <a:p>
                      <a:r>
                        <a:rPr lang="fi-FI" sz="1400" dirty="0"/>
                        <a:t>ei </a:t>
                      </a:r>
                      <a:r>
                        <a:rPr lang="fi-FI" sz="1400" dirty="0" err="1"/>
                        <a:t>luoksetuloa</a:t>
                      </a:r>
                      <a:endParaRPr lang="fi-FI" sz="1400" dirty="0"/>
                    </a:p>
                  </a:txBody>
                  <a:tcPr/>
                </a:tc>
                <a:tc>
                  <a:txBody>
                    <a:bodyPr/>
                    <a:lstStyle/>
                    <a:p>
                      <a:r>
                        <a:rPr lang="fi-FI" sz="1400" dirty="0"/>
                        <a:t>10 pistettä</a:t>
                      </a:r>
                    </a:p>
                    <a:p>
                      <a:r>
                        <a:rPr lang="fi-FI" sz="1400" dirty="0"/>
                        <a:t>seisomaan jääminen juoksusta, </a:t>
                      </a:r>
                      <a:r>
                        <a:rPr lang="fi-FI" sz="1400" dirty="0" err="1"/>
                        <a:t>luoksetulo</a:t>
                      </a:r>
                      <a:endParaRPr lang="fi-FI" sz="1400" dirty="0"/>
                    </a:p>
                  </a:txBody>
                  <a:tcPr/>
                </a:tc>
                <a:extLst>
                  <a:ext uri="{0D108BD9-81ED-4DB2-BD59-A6C34878D82A}">
                    <a16:rowId xmlns:a16="http://schemas.microsoft.com/office/drawing/2014/main" val="527316949"/>
                  </a:ext>
                </a:extLst>
              </a:tr>
              <a:tr h="370840">
                <a:tc>
                  <a:txBody>
                    <a:bodyPr/>
                    <a:lstStyle/>
                    <a:p>
                      <a:r>
                        <a:rPr lang="fi-FI" sz="1400" dirty="0"/>
                        <a:t>Noutaminen tasamaalta</a:t>
                      </a:r>
                    </a:p>
                  </a:txBody>
                  <a:tcPr/>
                </a:tc>
                <a:tc>
                  <a:txBody>
                    <a:bodyPr/>
                    <a:lstStyle/>
                    <a:p>
                      <a:r>
                        <a:rPr lang="fi-FI" sz="1400" dirty="0"/>
                        <a:t>15 pistettä</a:t>
                      </a:r>
                    </a:p>
                  </a:txBody>
                  <a:tcPr/>
                </a:tc>
                <a:tc>
                  <a:txBody>
                    <a:bodyPr/>
                    <a:lstStyle/>
                    <a:p>
                      <a:r>
                        <a:rPr lang="fi-FI" sz="1400" dirty="0"/>
                        <a:t>10 pistettä</a:t>
                      </a:r>
                    </a:p>
                  </a:txBody>
                  <a:tcPr/>
                </a:tc>
                <a:tc>
                  <a:txBody>
                    <a:bodyPr/>
                    <a:lstStyle/>
                    <a:p>
                      <a:r>
                        <a:rPr lang="fi-FI" sz="1400" dirty="0"/>
                        <a:t>10 pistettä</a:t>
                      </a:r>
                    </a:p>
                  </a:txBody>
                  <a:tcPr/>
                </a:tc>
                <a:extLst>
                  <a:ext uri="{0D108BD9-81ED-4DB2-BD59-A6C34878D82A}">
                    <a16:rowId xmlns:a16="http://schemas.microsoft.com/office/drawing/2014/main" val="2958268874"/>
                  </a:ext>
                </a:extLst>
              </a:tr>
              <a:tr h="370840">
                <a:tc>
                  <a:txBody>
                    <a:bodyPr/>
                    <a:lstStyle/>
                    <a:p>
                      <a:r>
                        <a:rPr lang="fi-FI" sz="1400" dirty="0"/>
                        <a:t>Hyppynouto 1m esteen yli</a:t>
                      </a:r>
                    </a:p>
                  </a:txBody>
                  <a:tcPr/>
                </a:tc>
                <a:tc>
                  <a:txBody>
                    <a:bodyPr/>
                    <a:lstStyle/>
                    <a:p>
                      <a:r>
                        <a:rPr lang="fi-FI" sz="1400" dirty="0"/>
                        <a:t>15 pistettä</a:t>
                      </a:r>
                    </a:p>
                  </a:txBody>
                  <a:tcPr/>
                </a:tc>
                <a:tc>
                  <a:txBody>
                    <a:bodyPr/>
                    <a:lstStyle/>
                    <a:p>
                      <a:r>
                        <a:rPr lang="fi-FI" sz="1400" dirty="0"/>
                        <a:t>15 pistettä</a:t>
                      </a:r>
                    </a:p>
                  </a:txBody>
                  <a:tcPr/>
                </a:tc>
                <a:tc>
                  <a:txBody>
                    <a:bodyPr/>
                    <a:lstStyle/>
                    <a:p>
                      <a:r>
                        <a:rPr lang="fi-FI" sz="1400" dirty="0"/>
                        <a:t>15 pistettä</a:t>
                      </a:r>
                    </a:p>
                  </a:txBody>
                  <a:tcPr/>
                </a:tc>
                <a:extLst>
                  <a:ext uri="{0D108BD9-81ED-4DB2-BD59-A6C34878D82A}">
                    <a16:rowId xmlns:a16="http://schemas.microsoft.com/office/drawing/2014/main" val="505210575"/>
                  </a:ext>
                </a:extLst>
              </a:tr>
              <a:tr h="370840">
                <a:tc>
                  <a:txBody>
                    <a:bodyPr/>
                    <a:lstStyle/>
                    <a:p>
                      <a:r>
                        <a:rPr lang="fi-FI" sz="1400" dirty="0"/>
                        <a:t>Vinoesteen ylitys tai estenouto (180cm)</a:t>
                      </a:r>
                    </a:p>
                  </a:txBody>
                  <a:tcPr/>
                </a:tc>
                <a:tc>
                  <a:txBody>
                    <a:bodyPr/>
                    <a:lstStyle/>
                    <a:p>
                      <a:r>
                        <a:rPr lang="fi-FI" sz="1400" dirty="0"/>
                        <a:t>15 pistettä</a:t>
                      </a:r>
                    </a:p>
                    <a:p>
                      <a:r>
                        <a:rPr lang="fi-FI" sz="1400" dirty="0"/>
                        <a:t>ylitys yhteen suuntaan, ei noutoa</a:t>
                      </a:r>
                    </a:p>
                  </a:txBody>
                  <a:tcPr/>
                </a:tc>
                <a:tc>
                  <a:txBody>
                    <a:bodyPr/>
                    <a:lstStyle/>
                    <a:p>
                      <a:r>
                        <a:rPr lang="fi-FI" sz="1400" dirty="0"/>
                        <a:t>15 pistettä</a:t>
                      </a:r>
                    </a:p>
                    <a:p>
                      <a:r>
                        <a:rPr lang="fi-FI" sz="1400" dirty="0"/>
                        <a:t>ylitys kumpaankin suuntaan, nouto</a:t>
                      </a:r>
                    </a:p>
                  </a:txBody>
                  <a:tcPr/>
                </a:tc>
                <a:tc>
                  <a:txBody>
                    <a:bodyPr/>
                    <a:lstStyle/>
                    <a:p>
                      <a:r>
                        <a:rPr lang="fi-FI" sz="1400" dirty="0"/>
                        <a:t>15 pistettä</a:t>
                      </a:r>
                    </a:p>
                    <a:p>
                      <a:r>
                        <a:rPr lang="fi-FI" sz="1400" dirty="0"/>
                        <a:t>ylitys kumpaankin suuntaan, nouto</a:t>
                      </a:r>
                    </a:p>
                  </a:txBody>
                  <a:tcPr/>
                </a:tc>
                <a:extLst>
                  <a:ext uri="{0D108BD9-81ED-4DB2-BD59-A6C34878D82A}">
                    <a16:rowId xmlns:a16="http://schemas.microsoft.com/office/drawing/2014/main" val="1332819279"/>
                  </a:ext>
                </a:extLst>
              </a:tr>
              <a:tr h="370840">
                <a:tc>
                  <a:txBody>
                    <a:bodyPr/>
                    <a:lstStyle/>
                    <a:p>
                      <a:r>
                        <a:rPr lang="fi-FI" sz="1400" dirty="0"/>
                        <a:t>Eteen lähettäminen ja </a:t>
                      </a:r>
                      <a:r>
                        <a:rPr lang="fi-FI" sz="1400" dirty="0" err="1"/>
                        <a:t>maahanmeno</a:t>
                      </a:r>
                      <a:endParaRPr lang="fi-FI" sz="1400" dirty="0"/>
                    </a:p>
                  </a:txBody>
                  <a:tcPr/>
                </a:tc>
                <a:tc>
                  <a:txBody>
                    <a:bodyPr/>
                    <a:lstStyle/>
                    <a:p>
                      <a:r>
                        <a:rPr lang="fi-FI" sz="1400" dirty="0"/>
                        <a:t>10 pistettä</a:t>
                      </a:r>
                    </a:p>
                  </a:txBody>
                  <a:tcPr/>
                </a:tc>
                <a:tc>
                  <a:txBody>
                    <a:bodyPr/>
                    <a:lstStyle/>
                    <a:p>
                      <a:r>
                        <a:rPr lang="fi-FI" sz="1400" dirty="0"/>
                        <a:t>10 pistettä</a:t>
                      </a:r>
                    </a:p>
                  </a:txBody>
                  <a:tcPr/>
                </a:tc>
                <a:tc>
                  <a:txBody>
                    <a:bodyPr/>
                    <a:lstStyle/>
                    <a:p>
                      <a:r>
                        <a:rPr lang="fi-FI" sz="1400" dirty="0"/>
                        <a:t>10 pistettä</a:t>
                      </a:r>
                    </a:p>
                  </a:txBody>
                  <a:tcPr/>
                </a:tc>
                <a:extLst>
                  <a:ext uri="{0D108BD9-81ED-4DB2-BD59-A6C34878D82A}">
                    <a16:rowId xmlns:a16="http://schemas.microsoft.com/office/drawing/2014/main" val="3695072337"/>
                  </a:ext>
                </a:extLst>
              </a:tr>
              <a:tr h="370840">
                <a:tc>
                  <a:txBody>
                    <a:bodyPr/>
                    <a:lstStyle/>
                    <a:p>
                      <a:r>
                        <a:rPr lang="fi-FI" sz="1400" dirty="0"/>
                        <a:t>Paikallaolo häiriön alaisena</a:t>
                      </a:r>
                    </a:p>
                  </a:txBody>
                  <a:tcPr/>
                </a:tc>
                <a:tc>
                  <a:txBody>
                    <a:bodyPr/>
                    <a:lstStyle/>
                    <a:p>
                      <a:r>
                        <a:rPr lang="fi-FI" sz="1400" dirty="0"/>
                        <a:t>10 pistettä</a:t>
                      </a:r>
                    </a:p>
                  </a:txBody>
                  <a:tcPr/>
                </a:tc>
                <a:tc>
                  <a:txBody>
                    <a:bodyPr/>
                    <a:lstStyle/>
                    <a:p>
                      <a:r>
                        <a:rPr lang="fi-FI" sz="1400" dirty="0"/>
                        <a:t>10 pistettä</a:t>
                      </a:r>
                    </a:p>
                  </a:txBody>
                  <a:tcPr/>
                </a:tc>
                <a:tc>
                  <a:txBody>
                    <a:bodyPr/>
                    <a:lstStyle/>
                    <a:p>
                      <a:r>
                        <a:rPr lang="fi-FI" sz="1400" dirty="0"/>
                        <a:t>10 pistettä</a:t>
                      </a:r>
                    </a:p>
                  </a:txBody>
                  <a:tcPr/>
                </a:tc>
                <a:extLst>
                  <a:ext uri="{0D108BD9-81ED-4DB2-BD59-A6C34878D82A}">
                    <a16:rowId xmlns:a16="http://schemas.microsoft.com/office/drawing/2014/main" val="3571465823"/>
                  </a:ext>
                </a:extLst>
              </a:tr>
              <a:tr h="370840">
                <a:tc>
                  <a:txBody>
                    <a:bodyPr/>
                    <a:lstStyle/>
                    <a:p>
                      <a:r>
                        <a:rPr lang="fi-FI" sz="1400" dirty="0"/>
                        <a:t>YHTEENSÄ</a:t>
                      </a:r>
                    </a:p>
                  </a:txBody>
                  <a:tcPr/>
                </a:tc>
                <a:tc>
                  <a:txBody>
                    <a:bodyPr/>
                    <a:lstStyle/>
                    <a:p>
                      <a:r>
                        <a:rPr lang="fi-FI" sz="1400" dirty="0"/>
                        <a:t>100 pistettä</a:t>
                      </a:r>
                    </a:p>
                  </a:txBody>
                  <a:tcPr/>
                </a:tc>
                <a:tc>
                  <a:txBody>
                    <a:bodyPr/>
                    <a:lstStyle/>
                    <a:p>
                      <a:r>
                        <a:rPr lang="fi-FI" sz="1400" dirty="0"/>
                        <a:t>100 pistettä</a:t>
                      </a:r>
                    </a:p>
                  </a:txBody>
                  <a:tcPr/>
                </a:tc>
                <a:tc>
                  <a:txBody>
                    <a:bodyPr/>
                    <a:lstStyle/>
                    <a:p>
                      <a:r>
                        <a:rPr lang="fi-FI" sz="1400" dirty="0"/>
                        <a:t>100 pistettä</a:t>
                      </a:r>
                    </a:p>
                  </a:txBody>
                  <a:tcPr/>
                </a:tc>
                <a:extLst>
                  <a:ext uri="{0D108BD9-81ED-4DB2-BD59-A6C34878D82A}">
                    <a16:rowId xmlns:a16="http://schemas.microsoft.com/office/drawing/2014/main" val="2885320152"/>
                  </a:ext>
                </a:extLst>
              </a:tr>
            </a:tbl>
          </a:graphicData>
        </a:graphic>
      </p:graphicFrame>
    </p:spTree>
    <p:extLst>
      <p:ext uri="{BB962C8B-B14F-4D97-AF65-F5344CB8AC3E}">
        <p14:creationId xmlns:p14="http://schemas.microsoft.com/office/powerpoint/2010/main" val="410041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52B5E004-39EF-ED00-A3B3-DFCD1EB839AC}"/>
              </a:ext>
            </a:extLst>
          </p:cNvPr>
          <p:cNvSpPr/>
          <p:nvPr/>
        </p:nvSpPr>
        <p:spPr>
          <a:xfrm>
            <a:off x="8543478" y="6021288"/>
            <a:ext cx="3502919" cy="4173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p:txBody>
          <a:bodyPr/>
          <a:lstStyle/>
          <a:p>
            <a:r>
              <a:rPr lang="fi-FI" altLang="fi-FI" dirty="0"/>
              <a:t>B (FCI-IBGH) -tottelevaisuus</a:t>
            </a:r>
          </a:p>
        </p:txBody>
      </p:sp>
      <p:graphicFrame>
        <p:nvGraphicFramePr>
          <p:cNvPr id="2" name="Taulukko 3">
            <a:extLst>
              <a:ext uri="{FF2B5EF4-FFF2-40B4-BE49-F238E27FC236}">
                <a16:creationId xmlns:a16="http://schemas.microsoft.com/office/drawing/2014/main" id="{E442B219-B0BC-65FF-4594-2EDABB4A6E47}"/>
              </a:ext>
            </a:extLst>
          </p:cNvPr>
          <p:cNvGraphicFramePr>
            <a:graphicFrameLocks noGrp="1"/>
          </p:cNvGraphicFramePr>
          <p:nvPr>
            <p:extLst>
              <p:ext uri="{D42A27DB-BD31-4B8C-83A1-F6EECF244321}">
                <p14:modId xmlns:p14="http://schemas.microsoft.com/office/powerpoint/2010/main" val="2056906426"/>
              </p:ext>
            </p:extLst>
          </p:nvPr>
        </p:nvGraphicFramePr>
        <p:xfrm>
          <a:off x="694606" y="1484784"/>
          <a:ext cx="11017436" cy="488188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421114221"/>
                    </a:ext>
                  </a:extLst>
                </a:gridCol>
                <a:gridCol w="2736304">
                  <a:extLst>
                    <a:ext uri="{9D8B030D-6E8A-4147-A177-3AD203B41FA5}">
                      <a16:colId xmlns:a16="http://schemas.microsoft.com/office/drawing/2014/main" val="3983092370"/>
                    </a:ext>
                  </a:extLst>
                </a:gridCol>
                <a:gridCol w="3024336">
                  <a:extLst>
                    <a:ext uri="{9D8B030D-6E8A-4147-A177-3AD203B41FA5}">
                      <a16:colId xmlns:a16="http://schemas.microsoft.com/office/drawing/2014/main" val="568686242"/>
                    </a:ext>
                  </a:extLst>
                </a:gridCol>
                <a:gridCol w="3096556">
                  <a:extLst>
                    <a:ext uri="{9D8B030D-6E8A-4147-A177-3AD203B41FA5}">
                      <a16:colId xmlns:a16="http://schemas.microsoft.com/office/drawing/2014/main" val="1528246821"/>
                    </a:ext>
                  </a:extLst>
                </a:gridCol>
              </a:tblGrid>
              <a:tr h="370840">
                <a:tc>
                  <a:txBody>
                    <a:bodyPr/>
                    <a:lstStyle/>
                    <a:p>
                      <a:r>
                        <a:rPr lang="fi-FI" sz="1400" dirty="0"/>
                        <a:t>Liike</a:t>
                      </a:r>
                    </a:p>
                  </a:txBody>
                  <a:tcPr/>
                </a:tc>
                <a:tc>
                  <a:txBody>
                    <a:bodyPr/>
                    <a:lstStyle/>
                    <a:p>
                      <a:r>
                        <a:rPr lang="fi-FI" sz="1400" dirty="0"/>
                        <a:t>Koeluokka 1B</a:t>
                      </a:r>
                    </a:p>
                  </a:txBody>
                  <a:tcPr/>
                </a:tc>
                <a:tc>
                  <a:txBody>
                    <a:bodyPr/>
                    <a:lstStyle/>
                    <a:p>
                      <a:r>
                        <a:rPr lang="fi-FI" sz="1400" dirty="0"/>
                        <a:t>Koeluokka 2B</a:t>
                      </a:r>
                    </a:p>
                  </a:txBody>
                  <a:tcPr/>
                </a:tc>
                <a:tc>
                  <a:txBody>
                    <a:bodyPr/>
                    <a:lstStyle/>
                    <a:p>
                      <a:r>
                        <a:rPr lang="fi-FI" sz="1400" dirty="0"/>
                        <a:t>Koeluokka 3B</a:t>
                      </a:r>
                    </a:p>
                  </a:txBody>
                  <a:tcPr/>
                </a:tc>
                <a:extLst>
                  <a:ext uri="{0D108BD9-81ED-4DB2-BD59-A6C34878D82A}">
                    <a16:rowId xmlns:a16="http://schemas.microsoft.com/office/drawing/2014/main" val="2731980503"/>
                  </a:ext>
                </a:extLst>
              </a:tr>
              <a:tr h="370840">
                <a:tc>
                  <a:txBody>
                    <a:bodyPr/>
                    <a:lstStyle/>
                    <a:p>
                      <a:r>
                        <a:rPr lang="fi-FI" sz="1400" dirty="0"/>
                        <a:t>Kytkettynä seuraaminen</a:t>
                      </a:r>
                    </a:p>
                  </a:txBody>
                  <a:tcPr/>
                </a:tc>
                <a:tc>
                  <a:txBody>
                    <a:bodyPr/>
                    <a:lstStyle/>
                    <a:p>
                      <a:r>
                        <a:rPr lang="fi-FI" sz="1400" dirty="0"/>
                        <a:t>30 pistettä</a:t>
                      </a:r>
                    </a:p>
                  </a:txBody>
                  <a:tcPr/>
                </a:tc>
                <a:tc>
                  <a:txBody>
                    <a:bodyPr/>
                    <a:lstStyle/>
                    <a:p>
                      <a:r>
                        <a:rPr lang="fi-FI" sz="1400" dirty="0"/>
                        <a:t>20 pistettä</a:t>
                      </a:r>
                    </a:p>
                  </a:txBody>
                  <a:tcPr/>
                </a:tc>
                <a:tc>
                  <a:txBody>
                    <a:bodyPr/>
                    <a:lstStyle/>
                    <a:p>
                      <a:endParaRPr lang="fi-FI" sz="1400" dirty="0"/>
                    </a:p>
                  </a:txBody>
                  <a:tcPr/>
                </a:tc>
                <a:extLst>
                  <a:ext uri="{0D108BD9-81ED-4DB2-BD59-A6C34878D82A}">
                    <a16:rowId xmlns:a16="http://schemas.microsoft.com/office/drawing/2014/main" val="2908843727"/>
                  </a:ext>
                </a:extLst>
              </a:tr>
              <a:tr h="370840">
                <a:tc>
                  <a:txBody>
                    <a:bodyPr/>
                    <a:lstStyle/>
                    <a:p>
                      <a:r>
                        <a:rPr lang="fi-FI" sz="1400" dirty="0"/>
                        <a:t>Vapaana seuraaminen</a:t>
                      </a:r>
                    </a:p>
                  </a:txBody>
                  <a:tcPr/>
                </a:tc>
                <a:tc>
                  <a:txBody>
                    <a:bodyPr/>
                    <a:lstStyle/>
                    <a:p>
                      <a:r>
                        <a:rPr lang="fi-FI" sz="1400" dirty="0"/>
                        <a:t>30 pistettä</a:t>
                      </a:r>
                    </a:p>
                  </a:txBody>
                  <a:tcPr/>
                </a:tc>
                <a:tc>
                  <a:txBody>
                    <a:bodyPr/>
                    <a:lstStyle/>
                    <a:p>
                      <a:r>
                        <a:rPr lang="fi-FI" sz="1400" dirty="0"/>
                        <a:t>20 pistettä</a:t>
                      </a:r>
                    </a:p>
                  </a:txBody>
                  <a:tcPr/>
                </a:tc>
                <a:tc>
                  <a:txBody>
                    <a:bodyPr/>
                    <a:lstStyle/>
                    <a:p>
                      <a:r>
                        <a:rPr lang="fi-FI" sz="1400" dirty="0"/>
                        <a:t>20 pistettä</a:t>
                      </a:r>
                    </a:p>
                  </a:txBody>
                  <a:tcPr/>
                </a:tc>
                <a:extLst>
                  <a:ext uri="{0D108BD9-81ED-4DB2-BD59-A6C34878D82A}">
                    <a16:rowId xmlns:a16="http://schemas.microsoft.com/office/drawing/2014/main" val="3685947780"/>
                  </a:ext>
                </a:extLst>
              </a:tr>
              <a:tr h="370840">
                <a:tc>
                  <a:txBody>
                    <a:bodyPr/>
                    <a:lstStyle/>
                    <a:p>
                      <a:r>
                        <a:rPr lang="fi-FI" sz="1400" dirty="0"/>
                        <a:t>Liikkeestä istuminen</a:t>
                      </a:r>
                    </a:p>
                  </a:txBody>
                  <a:tcPr/>
                </a:tc>
                <a:tc>
                  <a:txBody>
                    <a:bodyPr/>
                    <a:lstStyle/>
                    <a:p>
                      <a:r>
                        <a:rPr lang="fi-FI" sz="1400" dirty="0"/>
                        <a:t>15 pistettä</a:t>
                      </a:r>
                    </a:p>
                  </a:txBody>
                  <a:tcPr/>
                </a:tc>
                <a:tc>
                  <a:txBody>
                    <a:bodyPr/>
                    <a:lstStyle/>
                    <a:p>
                      <a:r>
                        <a:rPr lang="fi-FI" sz="1400" dirty="0"/>
                        <a:t>15 pistettä</a:t>
                      </a:r>
                    </a:p>
                  </a:txBody>
                  <a:tcPr/>
                </a:tc>
                <a:tc>
                  <a:txBody>
                    <a:bodyPr/>
                    <a:lstStyle/>
                    <a:p>
                      <a:r>
                        <a:rPr lang="fi-FI" sz="1400" dirty="0"/>
                        <a:t>10 pistettä</a:t>
                      </a:r>
                    </a:p>
                  </a:txBody>
                  <a:tcPr/>
                </a:tc>
                <a:extLst>
                  <a:ext uri="{0D108BD9-81ED-4DB2-BD59-A6C34878D82A}">
                    <a16:rowId xmlns:a16="http://schemas.microsoft.com/office/drawing/2014/main" val="1059380660"/>
                  </a:ext>
                </a:extLst>
              </a:tr>
              <a:tr h="370840">
                <a:tc>
                  <a:txBody>
                    <a:bodyPr/>
                    <a:lstStyle/>
                    <a:p>
                      <a:r>
                        <a:rPr lang="fi-FI" sz="1400" dirty="0"/>
                        <a:t>Liikkeestä </a:t>
                      </a:r>
                      <a:r>
                        <a:rPr lang="fi-FI" sz="1400" dirty="0" err="1"/>
                        <a:t>maahanmeno</a:t>
                      </a:r>
                      <a:r>
                        <a:rPr lang="fi-FI" sz="1400" dirty="0"/>
                        <a:t> ja </a:t>
                      </a:r>
                      <a:r>
                        <a:rPr lang="fi-FI" sz="1400" dirty="0" err="1"/>
                        <a:t>luoksetulo</a:t>
                      </a:r>
                      <a:endParaRPr lang="fi-FI" sz="1400" dirty="0"/>
                    </a:p>
                  </a:txBody>
                  <a:tcPr/>
                </a:tc>
                <a:tc>
                  <a:txBody>
                    <a:bodyPr/>
                    <a:lstStyle/>
                    <a:p>
                      <a:r>
                        <a:rPr lang="fi-FI" sz="1400" dirty="0"/>
                        <a:t>15 pistettä</a:t>
                      </a:r>
                    </a:p>
                    <a:p>
                      <a:r>
                        <a:rPr lang="fi-FI" sz="1400" dirty="0" err="1"/>
                        <a:t>maahanmeno</a:t>
                      </a:r>
                      <a:r>
                        <a:rPr lang="fi-FI" sz="1400" dirty="0"/>
                        <a:t> kävelystä</a:t>
                      </a:r>
                    </a:p>
                  </a:txBody>
                  <a:tcPr/>
                </a:tc>
                <a:tc>
                  <a:txBody>
                    <a:bodyPr/>
                    <a:lstStyle/>
                    <a:p>
                      <a:r>
                        <a:rPr lang="fi-FI" sz="1400" dirty="0"/>
                        <a:t>15 pistettä</a:t>
                      </a:r>
                    </a:p>
                    <a:p>
                      <a:r>
                        <a:rPr lang="fi-FI" sz="1400" dirty="0" err="1"/>
                        <a:t>maahanmeno</a:t>
                      </a:r>
                      <a:r>
                        <a:rPr lang="fi-FI" sz="1400" dirty="0"/>
                        <a:t> kävelystä</a:t>
                      </a:r>
                    </a:p>
                  </a:txBody>
                  <a:tcPr/>
                </a:tc>
                <a:tc>
                  <a:txBody>
                    <a:bodyPr/>
                    <a:lstStyle/>
                    <a:p>
                      <a:r>
                        <a:rPr lang="fi-FI" sz="1400" dirty="0"/>
                        <a:t>10 pistettä</a:t>
                      </a:r>
                    </a:p>
                    <a:p>
                      <a:r>
                        <a:rPr lang="fi-FI" sz="1400" dirty="0" err="1"/>
                        <a:t>maahanmeno</a:t>
                      </a:r>
                      <a:r>
                        <a:rPr lang="fi-FI" sz="1400" dirty="0"/>
                        <a:t> kävelystä</a:t>
                      </a:r>
                    </a:p>
                  </a:txBody>
                  <a:tcPr/>
                </a:tc>
                <a:extLst>
                  <a:ext uri="{0D108BD9-81ED-4DB2-BD59-A6C34878D82A}">
                    <a16:rowId xmlns:a16="http://schemas.microsoft.com/office/drawing/2014/main" val="527316949"/>
                  </a:ext>
                </a:extLst>
              </a:tr>
              <a:tr h="370840">
                <a:tc>
                  <a:txBody>
                    <a:bodyPr/>
                    <a:lstStyle/>
                    <a:p>
                      <a:r>
                        <a:rPr lang="fi-FI" sz="1400" dirty="0"/>
                        <a:t>Liikkeestä seisominen</a:t>
                      </a:r>
                    </a:p>
                  </a:txBody>
                  <a:tcPr/>
                </a:tc>
                <a:tc>
                  <a:txBody>
                    <a:bodyPr/>
                    <a:lstStyle/>
                    <a:p>
                      <a:endParaRPr lang="fi-FI" sz="1400" dirty="0"/>
                    </a:p>
                  </a:txBody>
                  <a:tcPr/>
                </a:tc>
                <a:tc>
                  <a:txBody>
                    <a:bodyPr/>
                    <a:lstStyle/>
                    <a:p>
                      <a:endParaRPr lang="fi-FI" sz="1400" dirty="0"/>
                    </a:p>
                  </a:txBody>
                  <a:tcPr/>
                </a:tc>
                <a:tc>
                  <a:txBody>
                    <a:bodyPr/>
                    <a:lstStyle/>
                    <a:p>
                      <a:r>
                        <a:rPr lang="fi-FI" sz="1400" dirty="0"/>
                        <a:t>10 pistettä</a:t>
                      </a:r>
                    </a:p>
                    <a:p>
                      <a:r>
                        <a:rPr lang="fi-FI" sz="1400" dirty="0"/>
                        <a:t>seisomaan jääminen kävelystä, ei </a:t>
                      </a:r>
                      <a:r>
                        <a:rPr lang="fi-FI" sz="1400" dirty="0" err="1"/>
                        <a:t>luoksetuloa</a:t>
                      </a:r>
                      <a:endParaRPr lang="fi-FI" sz="1400" dirty="0"/>
                    </a:p>
                  </a:txBody>
                  <a:tcPr/>
                </a:tc>
                <a:extLst>
                  <a:ext uri="{0D108BD9-81ED-4DB2-BD59-A6C34878D82A}">
                    <a16:rowId xmlns:a16="http://schemas.microsoft.com/office/drawing/2014/main" val="2958268874"/>
                  </a:ext>
                </a:extLst>
              </a:tr>
              <a:tr h="370840">
                <a:tc>
                  <a:txBody>
                    <a:bodyPr/>
                    <a:lstStyle/>
                    <a:p>
                      <a:r>
                        <a:rPr lang="fi-FI" sz="1400" dirty="0"/>
                        <a:t>Noutaminen tasamaalta</a:t>
                      </a:r>
                    </a:p>
                  </a:txBody>
                  <a:tcPr/>
                </a:tc>
                <a:tc>
                  <a:txBody>
                    <a:bodyPr/>
                    <a:lstStyle/>
                    <a:p>
                      <a:endParaRPr lang="fi-FI" sz="1400" dirty="0"/>
                    </a:p>
                  </a:txBody>
                  <a:tcPr/>
                </a:tc>
                <a:tc>
                  <a:txBody>
                    <a:bodyPr/>
                    <a:lstStyle/>
                    <a:p>
                      <a:r>
                        <a:rPr lang="fi-FI" sz="1400" dirty="0"/>
                        <a:t>10 pistettä</a:t>
                      </a:r>
                    </a:p>
                  </a:txBody>
                  <a:tcPr/>
                </a:tc>
                <a:tc>
                  <a:txBody>
                    <a:bodyPr/>
                    <a:lstStyle/>
                    <a:p>
                      <a:r>
                        <a:rPr lang="fi-FI" sz="1400" dirty="0"/>
                        <a:t>15 pistettä</a:t>
                      </a:r>
                    </a:p>
                  </a:txBody>
                  <a:tcPr/>
                </a:tc>
                <a:extLst>
                  <a:ext uri="{0D108BD9-81ED-4DB2-BD59-A6C34878D82A}">
                    <a16:rowId xmlns:a16="http://schemas.microsoft.com/office/drawing/2014/main" val="505210575"/>
                  </a:ext>
                </a:extLst>
              </a:tr>
              <a:tr h="370840">
                <a:tc>
                  <a:txBody>
                    <a:bodyPr/>
                    <a:lstStyle/>
                    <a:p>
                      <a:r>
                        <a:rPr lang="fi-FI" sz="1400" dirty="0"/>
                        <a:t>Estenouto (140cm)</a:t>
                      </a:r>
                    </a:p>
                  </a:txBody>
                  <a:tcPr/>
                </a:tc>
                <a:tc>
                  <a:txBody>
                    <a:bodyPr/>
                    <a:lstStyle/>
                    <a:p>
                      <a:endParaRPr lang="fi-FI" sz="1400" dirty="0"/>
                    </a:p>
                  </a:txBody>
                  <a:tcPr/>
                </a:tc>
                <a:tc>
                  <a:txBody>
                    <a:bodyPr/>
                    <a:lstStyle/>
                    <a:p>
                      <a:endParaRPr lang="fi-FI" sz="1400" dirty="0"/>
                    </a:p>
                  </a:txBody>
                  <a:tcPr/>
                </a:tc>
                <a:tc>
                  <a:txBody>
                    <a:bodyPr/>
                    <a:lstStyle/>
                    <a:p>
                      <a:r>
                        <a:rPr lang="fi-FI" sz="1400" dirty="0"/>
                        <a:t>15 pistettä</a:t>
                      </a:r>
                    </a:p>
                    <a:p>
                      <a:r>
                        <a:rPr lang="fi-FI" sz="1400" dirty="0"/>
                        <a:t>ylitys kumpaankin suuntaan, nouto</a:t>
                      </a:r>
                    </a:p>
                  </a:txBody>
                  <a:tcPr/>
                </a:tc>
                <a:extLst>
                  <a:ext uri="{0D108BD9-81ED-4DB2-BD59-A6C34878D82A}">
                    <a16:rowId xmlns:a16="http://schemas.microsoft.com/office/drawing/2014/main" val="1332819279"/>
                  </a:ext>
                </a:extLst>
              </a:tr>
              <a:tr h="370840">
                <a:tc>
                  <a:txBody>
                    <a:bodyPr/>
                    <a:lstStyle/>
                    <a:p>
                      <a:r>
                        <a:rPr lang="fi-FI" sz="1400" dirty="0"/>
                        <a:t>Eteen lähettäminen ja </a:t>
                      </a:r>
                      <a:r>
                        <a:rPr lang="fi-FI" sz="1400" dirty="0" err="1"/>
                        <a:t>maahanmeno</a:t>
                      </a:r>
                      <a:endParaRPr lang="fi-FI" sz="1400" dirty="0"/>
                    </a:p>
                  </a:txBody>
                  <a:tcPr/>
                </a:tc>
                <a:tc>
                  <a:txBody>
                    <a:bodyPr/>
                    <a:lstStyle/>
                    <a:p>
                      <a:endParaRPr lang="fi-FI" sz="1400" dirty="0"/>
                    </a:p>
                  </a:txBody>
                  <a:tcPr/>
                </a:tc>
                <a:tc>
                  <a:txBody>
                    <a:bodyPr/>
                    <a:lstStyle/>
                    <a:p>
                      <a:r>
                        <a:rPr lang="fi-FI" sz="1400" dirty="0"/>
                        <a:t>10 pistettä</a:t>
                      </a:r>
                    </a:p>
                  </a:txBody>
                  <a:tcPr/>
                </a:tc>
                <a:tc>
                  <a:txBody>
                    <a:bodyPr/>
                    <a:lstStyle/>
                    <a:p>
                      <a:r>
                        <a:rPr lang="fi-FI" sz="1400" dirty="0"/>
                        <a:t>10 pistettä</a:t>
                      </a:r>
                    </a:p>
                  </a:txBody>
                  <a:tcPr/>
                </a:tc>
                <a:extLst>
                  <a:ext uri="{0D108BD9-81ED-4DB2-BD59-A6C34878D82A}">
                    <a16:rowId xmlns:a16="http://schemas.microsoft.com/office/drawing/2014/main" val="3695072337"/>
                  </a:ext>
                </a:extLst>
              </a:tr>
              <a:tr h="370840">
                <a:tc>
                  <a:txBody>
                    <a:bodyPr/>
                    <a:lstStyle/>
                    <a:p>
                      <a:r>
                        <a:rPr lang="fi-FI" sz="1400" dirty="0"/>
                        <a:t>Paikallaolo häiriön alaisena</a:t>
                      </a:r>
                    </a:p>
                  </a:txBody>
                  <a:tcPr/>
                </a:tc>
                <a:tc>
                  <a:txBody>
                    <a:bodyPr/>
                    <a:lstStyle/>
                    <a:p>
                      <a:r>
                        <a:rPr lang="fi-FI" sz="1400" dirty="0"/>
                        <a:t>10 pistettä</a:t>
                      </a:r>
                    </a:p>
                  </a:txBody>
                  <a:tcPr/>
                </a:tc>
                <a:tc>
                  <a:txBody>
                    <a:bodyPr/>
                    <a:lstStyle/>
                    <a:p>
                      <a:r>
                        <a:rPr lang="fi-FI" sz="1400" dirty="0"/>
                        <a:t>10 pistettä</a:t>
                      </a:r>
                    </a:p>
                  </a:txBody>
                  <a:tcPr/>
                </a:tc>
                <a:tc>
                  <a:txBody>
                    <a:bodyPr/>
                    <a:lstStyle/>
                    <a:p>
                      <a:r>
                        <a:rPr lang="fi-FI" sz="1400" dirty="0"/>
                        <a:t>10 pistettä</a:t>
                      </a:r>
                    </a:p>
                  </a:txBody>
                  <a:tcPr/>
                </a:tc>
                <a:extLst>
                  <a:ext uri="{0D108BD9-81ED-4DB2-BD59-A6C34878D82A}">
                    <a16:rowId xmlns:a16="http://schemas.microsoft.com/office/drawing/2014/main" val="3571465823"/>
                  </a:ext>
                </a:extLst>
              </a:tr>
              <a:tr h="370840">
                <a:tc>
                  <a:txBody>
                    <a:bodyPr/>
                    <a:lstStyle/>
                    <a:p>
                      <a:r>
                        <a:rPr lang="fi-FI" sz="1400" dirty="0"/>
                        <a:t>YHTEENSÄ</a:t>
                      </a:r>
                    </a:p>
                  </a:txBody>
                  <a:tcPr/>
                </a:tc>
                <a:tc>
                  <a:txBody>
                    <a:bodyPr/>
                    <a:lstStyle/>
                    <a:p>
                      <a:r>
                        <a:rPr lang="fi-FI" sz="1400" dirty="0"/>
                        <a:t>100 pistettä</a:t>
                      </a:r>
                    </a:p>
                  </a:txBody>
                  <a:tcPr/>
                </a:tc>
                <a:tc>
                  <a:txBody>
                    <a:bodyPr/>
                    <a:lstStyle/>
                    <a:p>
                      <a:r>
                        <a:rPr lang="fi-FI" sz="1400" dirty="0"/>
                        <a:t>100 pistettä</a:t>
                      </a:r>
                    </a:p>
                  </a:txBody>
                  <a:tcPr/>
                </a:tc>
                <a:tc>
                  <a:txBody>
                    <a:bodyPr/>
                    <a:lstStyle/>
                    <a:p>
                      <a:r>
                        <a:rPr lang="fi-FI" sz="1400" dirty="0"/>
                        <a:t>100 pistettä</a:t>
                      </a:r>
                    </a:p>
                  </a:txBody>
                  <a:tcPr/>
                </a:tc>
                <a:extLst>
                  <a:ext uri="{0D108BD9-81ED-4DB2-BD59-A6C34878D82A}">
                    <a16:rowId xmlns:a16="http://schemas.microsoft.com/office/drawing/2014/main" val="2885320152"/>
                  </a:ext>
                </a:extLst>
              </a:tr>
            </a:tbl>
          </a:graphicData>
        </a:graphic>
      </p:graphicFrame>
    </p:spTree>
    <p:extLst>
      <p:ext uri="{BB962C8B-B14F-4D97-AF65-F5344CB8AC3E}">
        <p14:creationId xmlns:p14="http://schemas.microsoft.com/office/powerpoint/2010/main" val="2600418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4AD8B4-CCC3-CAA0-C508-EB842C3D9533}"/>
              </a:ext>
            </a:extLst>
          </p:cNvPr>
          <p:cNvSpPr>
            <a:spLocks noGrp="1"/>
          </p:cNvSpPr>
          <p:nvPr>
            <p:ph type="title"/>
          </p:nvPr>
        </p:nvSpPr>
        <p:spPr/>
        <p:txBody>
          <a:bodyPr/>
          <a:lstStyle/>
          <a:p>
            <a:r>
              <a:rPr lang="fi-FI" dirty="0"/>
              <a:t>B-tottelevaisuus arvostelulomakkeet</a:t>
            </a:r>
          </a:p>
        </p:txBody>
      </p:sp>
      <p:sp>
        <p:nvSpPr>
          <p:cNvPr id="3" name="Sisällön paikkamerkki 2">
            <a:extLst>
              <a:ext uri="{FF2B5EF4-FFF2-40B4-BE49-F238E27FC236}">
                <a16:creationId xmlns:a16="http://schemas.microsoft.com/office/drawing/2014/main" id="{999E8F63-5474-0CD8-91DD-407DD889473D}"/>
              </a:ext>
            </a:extLst>
          </p:cNvPr>
          <p:cNvSpPr txBox="1">
            <a:spLocks/>
          </p:cNvSpPr>
          <p:nvPr/>
        </p:nvSpPr>
        <p:spPr>
          <a:xfrm>
            <a:off x="838200" y="1708150"/>
            <a:ext cx="10514013" cy="4351338"/>
          </a:xfrm>
          <a:prstGeom prst="rect">
            <a:avLst/>
          </a:prstGeom>
        </p:spPr>
        <p:txBody>
          <a:bodyPr/>
          <a:lstStyle>
            <a:lvl1pPr marL="228600" indent="-228600" algn="l" rtl="0" eaLnBrk="0" fontAlgn="base" hangingPunct="0">
              <a:lnSpc>
                <a:spcPct val="90000"/>
              </a:lnSpc>
              <a:spcBef>
                <a:spcPts val="1000"/>
              </a:spcBef>
              <a:spcAft>
                <a:spcPct val="0"/>
              </a:spcAft>
              <a:buClr>
                <a:srgbClr val="1B8CC1"/>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Arvostelulomakkeet tulevat olemaan tulostettavissa Virkusta, kuten aina ennenkin</a:t>
            </a:r>
          </a:p>
        </p:txBody>
      </p:sp>
    </p:spTree>
    <p:extLst>
      <p:ext uri="{BB962C8B-B14F-4D97-AF65-F5344CB8AC3E}">
        <p14:creationId xmlns:p14="http://schemas.microsoft.com/office/powerpoint/2010/main" val="3802839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a:defRPr/>
            </a:pPr>
            <a:r>
              <a:rPr lang="fi-FI" sz="2400" dirty="0"/>
              <a:t>Suomen Kennelliiton käsittelyssä meneekin luultua pidempään</a:t>
            </a:r>
          </a:p>
          <a:p>
            <a:pPr lvl="2">
              <a:defRPr/>
            </a:pPr>
            <a:r>
              <a:rPr lang="fi-FI" sz="1600" dirty="0">
                <a:solidFill>
                  <a:srgbClr val="C00000"/>
                </a:solidFill>
              </a:rPr>
              <a:t>Emme voi hyväksyä kokeita, joissa B-tottelevaisuus, ennen kuin Kennelliitosta tulee vihreää valoa</a:t>
            </a:r>
          </a:p>
          <a:p>
            <a:pPr lvl="2">
              <a:defRPr/>
            </a:pPr>
            <a:r>
              <a:rPr lang="fi-FI" sz="1600" dirty="0">
                <a:solidFill>
                  <a:srgbClr val="C00000"/>
                </a:solidFill>
              </a:rPr>
              <a:t>Todennäköinen ajankohta kesäkuun alku</a:t>
            </a:r>
          </a:p>
          <a:p>
            <a:pPr lvl="2">
              <a:defRPr/>
            </a:pPr>
            <a:r>
              <a:rPr lang="fi-FI" sz="1600" dirty="0">
                <a:solidFill>
                  <a:srgbClr val="C00000"/>
                </a:solidFill>
              </a:rPr>
              <a:t>Käsittelyjärjestys: SPKL KKT </a:t>
            </a:r>
            <a:r>
              <a:rPr lang="fi-FI" sz="1600" dirty="0">
                <a:solidFill>
                  <a:srgbClr val="C00000"/>
                </a:solidFill>
                <a:sym typeface="Wingdings" panose="05000000000000000000" pitchFamily="2" charset="2"/>
              </a:rPr>
              <a:t> SPKL Hallitus  SKL hyvinvointityöryhmä  SKL </a:t>
            </a:r>
            <a:r>
              <a:rPr lang="fi-FI" sz="1600" dirty="0" err="1">
                <a:solidFill>
                  <a:srgbClr val="C00000"/>
                </a:solidFill>
                <a:sym typeface="Wingdings" panose="05000000000000000000" pitchFamily="2" charset="2"/>
              </a:rPr>
              <a:t>KoKi</a:t>
            </a:r>
            <a:r>
              <a:rPr lang="fi-FI" sz="1600" dirty="0">
                <a:solidFill>
                  <a:srgbClr val="C00000"/>
                </a:solidFill>
                <a:sym typeface="Wingdings" panose="05000000000000000000" pitchFamily="2" charset="2"/>
              </a:rPr>
              <a:t> </a:t>
            </a:r>
          </a:p>
          <a:p>
            <a:pPr lvl="3">
              <a:defRPr/>
            </a:pPr>
            <a:r>
              <a:rPr lang="fi-FI" sz="1400" i="1" dirty="0">
                <a:solidFill>
                  <a:srgbClr val="C00000"/>
                </a:solidFill>
                <a:sym typeface="Wingdings" panose="05000000000000000000" pitchFamily="2" charset="2"/>
              </a:rPr>
              <a:t>SKL hyvinvointityöryhmä: aloitti v.2024 alusta, tehtävänä mm. varmistaa, että eläinten hyvinvointi otetaan huomioon koiraharrastustoiminnan säännöissä ja ohjeissa</a:t>
            </a:r>
            <a:endParaRPr lang="fi-FI" sz="2000" i="1" dirty="0">
              <a:solidFill>
                <a:srgbClr val="C00000"/>
              </a:solidFill>
            </a:endParaRPr>
          </a:p>
          <a:p>
            <a:pPr>
              <a:defRPr/>
            </a:pPr>
            <a:r>
              <a:rPr lang="fi-FI" sz="2400" dirty="0"/>
              <a:t>Kaikkien Suomen Palveluskoiraliiton toimihenkilöiden tulee sitoutua Palveluskoiraliiton eettisten ohjeiden noudattamiseen</a:t>
            </a:r>
          </a:p>
          <a:p>
            <a:pPr lvl="1">
              <a:defRPr/>
            </a:pPr>
            <a:r>
              <a:rPr lang="fi-FI" sz="1800" dirty="0"/>
              <a:t>Uudistunut eettinen koulutus – jos koulutus on jo kertaalleen tehty, ei tarvitse suorittaa uudelleen</a:t>
            </a:r>
            <a:endParaRPr lang="fi-FI" sz="2000" dirty="0"/>
          </a:p>
          <a:p>
            <a:r>
              <a:rPr lang="fi-FI" sz="2400" dirty="0"/>
              <a:t>Ilmoitukset epäeettisestä / epäasiallisesta käyttäytymisestä </a:t>
            </a:r>
          </a:p>
          <a:p>
            <a:pPr lvl="1"/>
            <a:r>
              <a:rPr lang="fi-FI" sz="1800" dirty="0"/>
              <a:t>Kokeessa ja kilpailussa tapahtuva epäeettinen / epäasiallinen käyttäytyminen kuuluu kokeesta vastaavan tuomarin hoidettavaksi, asiaan pitää puuttua heti ja asia hoitaa koepaikalla</a:t>
            </a:r>
          </a:p>
          <a:p>
            <a:pPr lvl="1"/>
            <a:r>
              <a:rPr lang="fi-FI" sz="1800" dirty="0"/>
              <a:t>Jos koirakko hylätään epäurheilijamaisen käytöksen takia, pöytäkirjaan merkittävä syy ja                    tieto, tarvitseeko jatkokäsittelyä vai ei</a:t>
            </a:r>
            <a:endParaRPr lang="fi-FI" sz="2000" dirty="0"/>
          </a:p>
          <a:p>
            <a:pPr>
              <a:defRPr/>
            </a:pPr>
            <a:endParaRPr lang="fi-FI" sz="2400" dirty="0"/>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Yleistä</a:t>
            </a:r>
          </a:p>
        </p:txBody>
      </p:sp>
    </p:spTree>
    <p:extLst>
      <p:ext uri="{BB962C8B-B14F-4D97-AF65-F5344CB8AC3E}">
        <p14:creationId xmlns:p14="http://schemas.microsoft.com/office/powerpoint/2010/main" val="1280471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3670955-F593-43E1-7319-0A5BB71336E6}"/>
              </a:ext>
            </a:extLst>
          </p:cNvPr>
          <p:cNvPicPr>
            <a:picLocks noChangeAspect="1"/>
          </p:cNvPicPr>
          <p:nvPr/>
        </p:nvPicPr>
        <p:blipFill>
          <a:blip r:embed="rId2"/>
          <a:stretch>
            <a:fillRect/>
          </a:stretch>
        </p:blipFill>
        <p:spPr>
          <a:xfrm>
            <a:off x="1126654" y="51916"/>
            <a:ext cx="7240010" cy="6754168"/>
          </a:xfrm>
          <a:prstGeom prst="rect">
            <a:avLst/>
          </a:prstGeom>
        </p:spPr>
      </p:pic>
    </p:spTree>
    <p:extLst>
      <p:ext uri="{BB962C8B-B14F-4D97-AF65-F5344CB8AC3E}">
        <p14:creationId xmlns:p14="http://schemas.microsoft.com/office/powerpoint/2010/main" val="2246607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7E46C096-A009-3132-93AD-8CFCA6AB96A1}"/>
              </a:ext>
            </a:extLst>
          </p:cNvPr>
          <p:cNvPicPr>
            <a:picLocks noChangeAspect="1"/>
          </p:cNvPicPr>
          <p:nvPr/>
        </p:nvPicPr>
        <p:blipFill>
          <a:blip r:embed="rId2"/>
          <a:stretch>
            <a:fillRect/>
          </a:stretch>
        </p:blipFill>
        <p:spPr>
          <a:xfrm>
            <a:off x="1126654" y="2420888"/>
            <a:ext cx="7192379" cy="3772426"/>
          </a:xfrm>
          <a:prstGeom prst="rect">
            <a:avLst/>
          </a:prstGeom>
        </p:spPr>
      </p:pic>
    </p:spTree>
    <p:extLst>
      <p:ext uri="{BB962C8B-B14F-4D97-AF65-F5344CB8AC3E}">
        <p14:creationId xmlns:p14="http://schemas.microsoft.com/office/powerpoint/2010/main" val="2157476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F614EFA-AAAB-082C-016C-24FC740B298A}"/>
              </a:ext>
            </a:extLst>
          </p:cNvPr>
          <p:cNvPicPr>
            <a:picLocks noChangeAspect="1"/>
          </p:cNvPicPr>
          <p:nvPr/>
        </p:nvPicPr>
        <p:blipFill>
          <a:blip r:embed="rId2"/>
          <a:stretch>
            <a:fillRect/>
          </a:stretch>
        </p:blipFill>
        <p:spPr>
          <a:xfrm>
            <a:off x="1198662" y="260648"/>
            <a:ext cx="7344800" cy="5992061"/>
          </a:xfrm>
          <a:prstGeom prst="rect">
            <a:avLst/>
          </a:prstGeom>
        </p:spPr>
      </p:pic>
    </p:spTree>
    <p:extLst>
      <p:ext uri="{BB962C8B-B14F-4D97-AF65-F5344CB8AC3E}">
        <p14:creationId xmlns:p14="http://schemas.microsoft.com/office/powerpoint/2010/main" val="1306307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3EB0D90-699C-FB7C-7DCE-251A1D581ECC}"/>
              </a:ext>
            </a:extLst>
          </p:cNvPr>
          <p:cNvPicPr>
            <a:picLocks noChangeAspect="1"/>
          </p:cNvPicPr>
          <p:nvPr/>
        </p:nvPicPr>
        <p:blipFill>
          <a:blip r:embed="rId2"/>
          <a:stretch>
            <a:fillRect/>
          </a:stretch>
        </p:blipFill>
        <p:spPr>
          <a:xfrm>
            <a:off x="1198662" y="1185549"/>
            <a:ext cx="6944694" cy="4486901"/>
          </a:xfrm>
          <a:prstGeom prst="rect">
            <a:avLst/>
          </a:prstGeom>
        </p:spPr>
      </p:pic>
    </p:spTree>
    <p:extLst>
      <p:ext uri="{BB962C8B-B14F-4D97-AF65-F5344CB8AC3E}">
        <p14:creationId xmlns:p14="http://schemas.microsoft.com/office/powerpoint/2010/main" val="1143154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1569137-2DC1-F995-3CB3-04F72541D575}"/>
              </a:ext>
            </a:extLst>
          </p:cNvPr>
          <p:cNvPicPr>
            <a:picLocks noChangeAspect="1"/>
          </p:cNvPicPr>
          <p:nvPr/>
        </p:nvPicPr>
        <p:blipFill>
          <a:blip r:embed="rId2"/>
          <a:stretch>
            <a:fillRect/>
          </a:stretch>
        </p:blipFill>
        <p:spPr>
          <a:xfrm>
            <a:off x="1198662" y="432969"/>
            <a:ext cx="7278116" cy="5992061"/>
          </a:xfrm>
          <a:prstGeom prst="rect">
            <a:avLst/>
          </a:prstGeom>
        </p:spPr>
      </p:pic>
    </p:spTree>
    <p:extLst>
      <p:ext uri="{BB962C8B-B14F-4D97-AF65-F5344CB8AC3E}">
        <p14:creationId xmlns:p14="http://schemas.microsoft.com/office/powerpoint/2010/main" val="3824881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2702279-8175-7CEB-8064-A8804B7BFE88}"/>
              </a:ext>
            </a:extLst>
          </p:cNvPr>
          <p:cNvPicPr>
            <a:picLocks noChangeAspect="1"/>
          </p:cNvPicPr>
          <p:nvPr/>
        </p:nvPicPr>
        <p:blipFill>
          <a:blip r:embed="rId2"/>
          <a:stretch>
            <a:fillRect/>
          </a:stretch>
        </p:blipFill>
        <p:spPr>
          <a:xfrm>
            <a:off x="1198662" y="1340768"/>
            <a:ext cx="7097115" cy="4486901"/>
          </a:xfrm>
          <a:prstGeom prst="rect">
            <a:avLst/>
          </a:prstGeom>
        </p:spPr>
      </p:pic>
    </p:spTree>
    <p:extLst>
      <p:ext uri="{BB962C8B-B14F-4D97-AF65-F5344CB8AC3E}">
        <p14:creationId xmlns:p14="http://schemas.microsoft.com/office/powerpoint/2010/main" val="2933703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a:defRPr/>
            </a:pPr>
            <a:r>
              <a:rPr lang="fi-FI" sz="2400" dirty="0"/>
              <a:t>A-tottelevaisuus: Ohjaaja kulkee koeluokassa </a:t>
            </a:r>
            <a:r>
              <a:rPr lang="fi-FI" sz="2400" b="1" dirty="0"/>
              <a:t>1A kytkettynä</a:t>
            </a:r>
            <a:r>
              <a:rPr lang="fi-FI" sz="2400" dirty="0"/>
              <a:t> seuraavan koiransa kanssa ja koeluokissa </a:t>
            </a:r>
            <a:r>
              <a:rPr lang="fi-FI" sz="2400" b="1" dirty="0"/>
              <a:t>2A ja 3A vapaana</a:t>
            </a:r>
            <a:r>
              <a:rPr lang="fi-FI" sz="2400" dirty="0"/>
              <a:t> seuraavan koiransa kanssa tuomarin luo, ottaa koiran perusasentoon ja esittelee itsensä.</a:t>
            </a:r>
          </a:p>
          <a:p>
            <a:pPr marL="0" indent="0">
              <a:buNone/>
              <a:defRPr/>
            </a:pPr>
            <a:r>
              <a:rPr lang="fi-FI" sz="2000" i="1" dirty="0">
                <a:solidFill>
                  <a:srgbClr val="C00000"/>
                </a:solidFill>
              </a:rPr>
              <a:t>Ilmoittautumisen jälkeen suorituspaikkoihin siirrytään </a:t>
            </a:r>
            <a:r>
              <a:rPr lang="fi-FI" sz="2000" b="1" i="1" dirty="0">
                <a:solidFill>
                  <a:srgbClr val="C00000"/>
                </a:solidFill>
              </a:rPr>
              <a:t>vapaana seuraavan koiran kanssa</a:t>
            </a:r>
            <a:br>
              <a:rPr lang="fi-FI" sz="2000" i="1" dirty="0">
                <a:solidFill>
                  <a:srgbClr val="C00000"/>
                </a:solidFill>
              </a:rPr>
            </a:br>
            <a:endParaRPr lang="fi-FI" sz="2400" i="1" dirty="0">
              <a:solidFill>
                <a:srgbClr val="C00000"/>
              </a:solidFill>
            </a:endParaRPr>
          </a:p>
          <a:p>
            <a:pPr>
              <a:defRPr/>
            </a:pPr>
            <a:r>
              <a:rPr lang="fi-FI" sz="2400" dirty="0"/>
              <a:t>B-tottelevaisuus: Ohjaaja kulkee koeluokissa </a:t>
            </a:r>
            <a:r>
              <a:rPr lang="fi-FI" sz="2400" b="1" dirty="0"/>
              <a:t>1B ja 2B kytkettynä</a:t>
            </a:r>
            <a:r>
              <a:rPr lang="fi-FI" sz="2400" dirty="0"/>
              <a:t> seuraavan koiransa kanssa ja koeluokassa </a:t>
            </a:r>
            <a:r>
              <a:rPr lang="fi-FI" sz="2400" b="1" dirty="0"/>
              <a:t>3B vapaana </a:t>
            </a:r>
            <a:r>
              <a:rPr lang="fi-FI" sz="2400" dirty="0"/>
              <a:t>seuraavan koiransa kanssa tuomarin luo, ottaa koiran perusasentoon ja esittelee itsensä.</a:t>
            </a:r>
          </a:p>
          <a:p>
            <a:pPr marL="0" indent="0">
              <a:buNone/>
              <a:defRPr/>
            </a:pPr>
            <a:r>
              <a:rPr lang="fi-FI" sz="2000" i="1" dirty="0">
                <a:solidFill>
                  <a:srgbClr val="C00000"/>
                </a:solidFill>
              </a:rPr>
              <a:t>Koeluokissa 1B ja 2B: Ilmoittautumisen jälkeen </a:t>
            </a:r>
            <a:r>
              <a:rPr lang="fi-FI" sz="2000" b="1" i="1" dirty="0">
                <a:solidFill>
                  <a:srgbClr val="C00000"/>
                </a:solidFill>
              </a:rPr>
              <a:t>SAA mennä kytkettynä seuraavan koiran kanssa</a:t>
            </a:r>
            <a:r>
              <a:rPr lang="fi-FI" sz="2000" i="1" dirty="0">
                <a:solidFill>
                  <a:srgbClr val="C00000"/>
                </a:solidFill>
              </a:rPr>
              <a:t> paikallaolon suorituspaikalle (toinen ohjaaja siirtyy kytkettynä seuraavan koiran kanssa seuraamisen aloituspisteeseen)</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Ilmoittautuminen (A ja B)</a:t>
            </a:r>
          </a:p>
        </p:txBody>
      </p:sp>
    </p:spTree>
    <p:extLst>
      <p:ext uri="{BB962C8B-B14F-4D97-AF65-F5344CB8AC3E}">
        <p14:creationId xmlns:p14="http://schemas.microsoft.com/office/powerpoint/2010/main" val="1667402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marL="0" indent="0">
              <a:buNone/>
              <a:defRPr/>
            </a:pPr>
            <a:endParaRPr lang="fi-FI" sz="2400" b="1" dirty="0"/>
          </a:p>
          <a:p>
            <a:pPr>
              <a:defRPr/>
            </a:pPr>
            <a:r>
              <a:rPr lang="fi-FI" sz="2400" b="1" dirty="0"/>
              <a:t>B-tottelevaisuuden</a:t>
            </a:r>
            <a:r>
              <a:rPr lang="fi-FI" sz="2400" dirty="0"/>
              <a:t> kaikissa koeluokissa koira saa kaikissa liikkeissä, joissa se kutsutaan ohjaajan luo, </a:t>
            </a:r>
            <a:r>
              <a:rPr lang="fi-FI" sz="2400" b="1" dirty="0"/>
              <a:t>tulla suoraan loppuperusasentoon ilman</a:t>
            </a:r>
            <a:r>
              <a:rPr lang="fi-FI" sz="2400" dirty="0"/>
              <a:t>, että se istuu ensin ohjaajan eteen.</a:t>
            </a:r>
          </a:p>
          <a:p>
            <a:pPr>
              <a:defRPr/>
            </a:pPr>
            <a:endParaRPr lang="fi-FI" sz="2400" dirty="0"/>
          </a:p>
          <a:p>
            <a:pPr>
              <a:defRPr/>
            </a:pPr>
            <a:r>
              <a:rPr lang="fi-FI" sz="2400" dirty="0"/>
              <a:t>Koiran tulee suorittaa loppuperusasentoon siirtyminen </a:t>
            </a:r>
            <a:r>
              <a:rPr lang="fi-FI" sz="2400" b="1" dirty="0"/>
              <a:t>samalla tavalla</a:t>
            </a:r>
            <a:r>
              <a:rPr lang="fi-FI" sz="2400" dirty="0"/>
              <a:t> koko kokeen ajan.</a:t>
            </a:r>
            <a:br>
              <a:rPr lang="fi-FI" sz="2400" dirty="0"/>
            </a:br>
            <a:r>
              <a:rPr lang="fi-FI" sz="2000" i="1" dirty="0">
                <a:solidFill>
                  <a:srgbClr val="C00000"/>
                </a:solidFill>
              </a:rPr>
              <a:t>HUOM! Myös noutoliikkeissä (ts. jos tulee suoraan sivulle </a:t>
            </a:r>
            <a:r>
              <a:rPr lang="fi-FI" sz="2000" i="1" dirty="0" err="1">
                <a:solidFill>
                  <a:srgbClr val="C00000"/>
                </a:solidFill>
              </a:rPr>
              <a:t>luoksetulossa</a:t>
            </a:r>
            <a:r>
              <a:rPr lang="fi-FI" sz="2000" i="1" dirty="0">
                <a:solidFill>
                  <a:srgbClr val="C00000"/>
                </a:solidFill>
              </a:rPr>
              <a:t>, pitää tulla suoraan sivulle myös noudoissa)</a:t>
            </a:r>
            <a:endParaRPr lang="fi-FI" sz="2400" i="1" dirty="0">
              <a:solidFill>
                <a:srgbClr val="C00000"/>
              </a:solidFill>
            </a:endParaRP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err="1"/>
              <a:t>Luoksetulo</a:t>
            </a:r>
            <a:r>
              <a:rPr lang="fi-FI" altLang="fi-FI" dirty="0"/>
              <a:t> / eteen istuminen / perusasentoon siirtyminen</a:t>
            </a:r>
          </a:p>
        </p:txBody>
      </p:sp>
    </p:spTree>
    <p:extLst>
      <p:ext uri="{BB962C8B-B14F-4D97-AF65-F5344CB8AC3E}">
        <p14:creationId xmlns:p14="http://schemas.microsoft.com/office/powerpoint/2010/main" val="4230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E0FF98E6-F0F2-32DD-6EF1-14FBAC3E1911}"/>
              </a:ext>
            </a:extLst>
          </p:cNvPr>
          <p:cNvSpPr/>
          <p:nvPr/>
        </p:nvSpPr>
        <p:spPr>
          <a:xfrm>
            <a:off x="8543478" y="5733256"/>
            <a:ext cx="3502919" cy="7054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a:defRPr/>
            </a:pPr>
            <a:r>
              <a:rPr lang="fi-FI" sz="2400" b="1" dirty="0"/>
              <a:t>B-tottelevaisuuden</a:t>
            </a:r>
            <a:r>
              <a:rPr lang="fi-FI" sz="2400" dirty="0"/>
              <a:t> kaikissa koeluokissa koira saa kaikissa noutoliikkeissä </a:t>
            </a:r>
            <a:r>
              <a:rPr lang="fi-FI" sz="2400" b="1" dirty="0"/>
              <a:t>tulla suoraan loppuperusasentoon ilman</a:t>
            </a:r>
            <a:r>
              <a:rPr lang="fi-FI" sz="2400" dirty="0"/>
              <a:t>, että se istuu ensin ohjaajan eteen. Ohjaajan tulee tällöinkin pitää 3 sekunnin tauko ennen noutoesineen ottamista koiralta käskyllä ”irti”.</a:t>
            </a:r>
          </a:p>
          <a:p>
            <a:pPr>
              <a:defRPr/>
            </a:pPr>
            <a:r>
              <a:rPr lang="fi-FI" sz="2400" b="1" dirty="0"/>
              <a:t>A-tottelevaisuuden</a:t>
            </a:r>
            <a:r>
              <a:rPr lang="fi-FI" sz="2400" dirty="0"/>
              <a:t> kaikkien koeluokkien kaikissa noutoliikkeissä on käytettävä </a:t>
            </a:r>
            <a:r>
              <a:rPr lang="fi-FI" sz="2400" b="1" dirty="0"/>
              <a:t>kokeen järjestäjän noutoesineitä</a:t>
            </a:r>
            <a:r>
              <a:rPr lang="fi-FI" sz="2400" dirty="0"/>
              <a:t> (kaikkien osallistujien on käytettävä samanlaisia noutoesineitä). </a:t>
            </a:r>
            <a:r>
              <a:rPr lang="fi-FI" sz="2400" b="1" dirty="0"/>
              <a:t>B-tottelevaisuudessa saa käyttää omaa noutokapulaa</a:t>
            </a:r>
            <a:r>
              <a:rPr lang="fi-FI" sz="2400" dirty="0"/>
              <a:t>.</a:t>
            </a:r>
          </a:p>
          <a:p>
            <a:pPr marL="0" indent="0">
              <a:buNone/>
              <a:defRPr/>
            </a:pPr>
            <a:endParaRPr lang="fi-FI" sz="2400" dirty="0"/>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Noutoliikkeet ja noutoesineet</a:t>
            </a:r>
          </a:p>
        </p:txBody>
      </p:sp>
      <p:graphicFrame>
        <p:nvGraphicFramePr>
          <p:cNvPr id="2" name="Taulukko 3">
            <a:extLst>
              <a:ext uri="{FF2B5EF4-FFF2-40B4-BE49-F238E27FC236}">
                <a16:creationId xmlns:a16="http://schemas.microsoft.com/office/drawing/2014/main" id="{D961A245-2E9A-39B2-8552-CD8E4E2BB407}"/>
              </a:ext>
            </a:extLst>
          </p:cNvPr>
          <p:cNvGraphicFramePr>
            <a:graphicFrameLocks noGrp="1"/>
          </p:cNvGraphicFramePr>
          <p:nvPr>
            <p:extLst>
              <p:ext uri="{D42A27DB-BD31-4B8C-83A1-F6EECF244321}">
                <p14:modId xmlns:p14="http://schemas.microsoft.com/office/powerpoint/2010/main" val="1830330311"/>
              </p:ext>
            </p:extLst>
          </p:nvPr>
        </p:nvGraphicFramePr>
        <p:xfrm>
          <a:off x="1126651" y="4365104"/>
          <a:ext cx="9937109" cy="1778000"/>
        </p:xfrm>
        <a:graphic>
          <a:graphicData uri="http://schemas.openxmlformats.org/drawingml/2006/table">
            <a:tbl>
              <a:tblPr firstRow="1" bandRow="1">
                <a:tableStyleId>{5C22544A-7EE6-4342-B048-85BDC9FD1C3A}</a:tableStyleId>
              </a:tblPr>
              <a:tblGrid>
                <a:gridCol w="1224139">
                  <a:extLst>
                    <a:ext uri="{9D8B030D-6E8A-4147-A177-3AD203B41FA5}">
                      <a16:colId xmlns:a16="http://schemas.microsoft.com/office/drawing/2014/main" val="312459325"/>
                    </a:ext>
                  </a:extLst>
                </a:gridCol>
                <a:gridCol w="1368152">
                  <a:extLst>
                    <a:ext uri="{9D8B030D-6E8A-4147-A177-3AD203B41FA5}">
                      <a16:colId xmlns:a16="http://schemas.microsoft.com/office/drawing/2014/main" val="1823088929"/>
                    </a:ext>
                  </a:extLst>
                </a:gridCol>
                <a:gridCol w="1440160">
                  <a:extLst>
                    <a:ext uri="{9D8B030D-6E8A-4147-A177-3AD203B41FA5}">
                      <a16:colId xmlns:a16="http://schemas.microsoft.com/office/drawing/2014/main" val="3202477010"/>
                    </a:ext>
                  </a:extLst>
                </a:gridCol>
                <a:gridCol w="1368152">
                  <a:extLst>
                    <a:ext uri="{9D8B030D-6E8A-4147-A177-3AD203B41FA5}">
                      <a16:colId xmlns:a16="http://schemas.microsoft.com/office/drawing/2014/main" val="3604385211"/>
                    </a:ext>
                  </a:extLst>
                </a:gridCol>
                <a:gridCol w="1368152">
                  <a:extLst>
                    <a:ext uri="{9D8B030D-6E8A-4147-A177-3AD203B41FA5}">
                      <a16:colId xmlns:a16="http://schemas.microsoft.com/office/drawing/2014/main" val="588371748"/>
                    </a:ext>
                  </a:extLst>
                </a:gridCol>
                <a:gridCol w="1584176">
                  <a:extLst>
                    <a:ext uri="{9D8B030D-6E8A-4147-A177-3AD203B41FA5}">
                      <a16:colId xmlns:a16="http://schemas.microsoft.com/office/drawing/2014/main" val="2429796490"/>
                    </a:ext>
                  </a:extLst>
                </a:gridCol>
                <a:gridCol w="1584178">
                  <a:extLst>
                    <a:ext uri="{9D8B030D-6E8A-4147-A177-3AD203B41FA5}">
                      <a16:colId xmlns:a16="http://schemas.microsoft.com/office/drawing/2014/main" val="2645043404"/>
                    </a:ext>
                  </a:extLst>
                </a:gridCol>
              </a:tblGrid>
              <a:tr h="370840">
                <a:tc>
                  <a:txBody>
                    <a:bodyPr/>
                    <a:lstStyle/>
                    <a:p>
                      <a:r>
                        <a:rPr lang="fi-FI" sz="1400" dirty="0"/>
                        <a:t>Liike</a:t>
                      </a:r>
                    </a:p>
                  </a:txBody>
                  <a:tcPr/>
                </a:tc>
                <a:tc>
                  <a:txBody>
                    <a:bodyPr/>
                    <a:lstStyle/>
                    <a:p>
                      <a:r>
                        <a:rPr lang="fi-FI" sz="1400" dirty="0"/>
                        <a:t>Koeluokka 1A</a:t>
                      </a:r>
                    </a:p>
                  </a:txBody>
                  <a:tcPr/>
                </a:tc>
                <a:tc>
                  <a:txBody>
                    <a:bodyPr/>
                    <a:lstStyle/>
                    <a:p>
                      <a:r>
                        <a:rPr lang="fi-FI" sz="1400" dirty="0"/>
                        <a:t>Koeluokka 2A</a:t>
                      </a:r>
                    </a:p>
                  </a:txBody>
                  <a:tcPr/>
                </a:tc>
                <a:tc>
                  <a:txBody>
                    <a:bodyPr/>
                    <a:lstStyle/>
                    <a:p>
                      <a:r>
                        <a:rPr lang="fi-FI" sz="1400" dirty="0"/>
                        <a:t>Koeluokka 3A</a:t>
                      </a:r>
                    </a:p>
                  </a:txBody>
                  <a:tcPr/>
                </a:tc>
                <a:tc>
                  <a:txBody>
                    <a:bodyPr/>
                    <a:lstStyle/>
                    <a:p>
                      <a:r>
                        <a:rPr lang="fi-FI" sz="1400" dirty="0"/>
                        <a:t>Koeluokka 1B</a:t>
                      </a:r>
                    </a:p>
                  </a:txBody>
                  <a:tcPr/>
                </a:tc>
                <a:tc>
                  <a:txBody>
                    <a:bodyPr/>
                    <a:lstStyle/>
                    <a:p>
                      <a:r>
                        <a:rPr lang="fi-FI" sz="1400" dirty="0"/>
                        <a:t>Koeluokka 2B</a:t>
                      </a:r>
                    </a:p>
                  </a:txBody>
                  <a:tcPr/>
                </a:tc>
                <a:tc>
                  <a:txBody>
                    <a:bodyPr/>
                    <a:lstStyle/>
                    <a:p>
                      <a:r>
                        <a:rPr lang="fi-FI" sz="1400" dirty="0"/>
                        <a:t>Koeluokka 3B</a:t>
                      </a:r>
                    </a:p>
                  </a:txBody>
                  <a:tcPr/>
                </a:tc>
                <a:extLst>
                  <a:ext uri="{0D108BD9-81ED-4DB2-BD59-A6C34878D82A}">
                    <a16:rowId xmlns:a16="http://schemas.microsoft.com/office/drawing/2014/main" val="1466397335"/>
                  </a:ext>
                </a:extLst>
              </a:tr>
              <a:tr h="370840">
                <a:tc>
                  <a:txBody>
                    <a:bodyPr/>
                    <a:lstStyle/>
                    <a:p>
                      <a:r>
                        <a:rPr lang="fi-FI" sz="1400" dirty="0"/>
                        <a:t>Noutaminen tasamaalta</a:t>
                      </a:r>
                    </a:p>
                  </a:txBody>
                  <a:tcPr/>
                </a:tc>
                <a:tc>
                  <a:txBody>
                    <a:bodyPr/>
                    <a:lstStyle/>
                    <a:p>
                      <a:r>
                        <a:rPr lang="fi-FI" sz="1400" dirty="0"/>
                        <a:t>650 g</a:t>
                      </a:r>
                    </a:p>
                  </a:txBody>
                  <a:tcPr/>
                </a:tc>
                <a:tc>
                  <a:txBody>
                    <a:bodyPr/>
                    <a:lstStyle/>
                    <a:p>
                      <a:r>
                        <a:rPr lang="fi-FI" sz="1400" dirty="0"/>
                        <a:t>1000 g</a:t>
                      </a:r>
                    </a:p>
                  </a:txBody>
                  <a:tcPr/>
                </a:tc>
                <a:tc>
                  <a:txBody>
                    <a:bodyPr/>
                    <a:lstStyle/>
                    <a:p>
                      <a:r>
                        <a:rPr lang="fi-FI" sz="1400" dirty="0"/>
                        <a:t>2000 g</a:t>
                      </a:r>
                    </a:p>
                  </a:txBody>
                  <a:tcPr/>
                </a:tc>
                <a:tc>
                  <a:txBody>
                    <a:bodyPr/>
                    <a:lstStyle/>
                    <a:p>
                      <a:endParaRPr lang="fi-FI" sz="1400" dirty="0"/>
                    </a:p>
                  </a:txBody>
                  <a:tcPr/>
                </a:tc>
                <a:tc>
                  <a:txBody>
                    <a:bodyPr/>
                    <a:lstStyle/>
                    <a:p>
                      <a:r>
                        <a:rPr lang="fi-FI" sz="1400" dirty="0"/>
                        <a:t>oma noutokapula </a:t>
                      </a:r>
                    </a:p>
                    <a:p>
                      <a:r>
                        <a:rPr lang="fi-FI" sz="1400" dirty="0"/>
                        <a:t>(650 g)</a:t>
                      </a:r>
                    </a:p>
                  </a:txBody>
                  <a:tcPr/>
                </a:tc>
                <a:tc>
                  <a:txBody>
                    <a:bodyPr/>
                    <a:lstStyle/>
                    <a:p>
                      <a:r>
                        <a:rPr lang="fi-FI" sz="1400" dirty="0"/>
                        <a:t>oma noutokapula </a:t>
                      </a:r>
                    </a:p>
                    <a:p>
                      <a:r>
                        <a:rPr lang="fi-FI" sz="1400" dirty="0"/>
                        <a:t>(650 g)</a:t>
                      </a:r>
                    </a:p>
                  </a:txBody>
                  <a:tcPr/>
                </a:tc>
                <a:extLst>
                  <a:ext uri="{0D108BD9-81ED-4DB2-BD59-A6C34878D82A}">
                    <a16:rowId xmlns:a16="http://schemas.microsoft.com/office/drawing/2014/main" val="2471835804"/>
                  </a:ext>
                </a:extLst>
              </a:tr>
              <a:tr h="370840">
                <a:tc>
                  <a:txBody>
                    <a:bodyPr/>
                    <a:lstStyle/>
                    <a:p>
                      <a:r>
                        <a:rPr lang="fi-FI" sz="1400" dirty="0"/>
                        <a:t>Hyppynouto</a:t>
                      </a:r>
                    </a:p>
                  </a:txBody>
                  <a:tcPr/>
                </a:tc>
                <a:tc>
                  <a:txBody>
                    <a:bodyPr/>
                    <a:lstStyle/>
                    <a:p>
                      <a:r>
                        <a:rPr lang="fi-FI" sz="1400" dirty="0"/>
                        <a:t>650 g</a:t>
                      </a:r>
                    </a:p>
                  </a:txBody>
                  <a:tcPr/>
                </a:tc>
                <a:tc>
                  <a:txBody>
                    <a:bodyPr/>
                    <a:lstStyle/>
                    <a:p>
                      <a:r>
                        <a:rPr lang="fi-FI" sz="1400" dirty="0"/>
                        <a:t>650 g</a:t>
                      </a:r>
                    </a:p>
                  </a:txBody>
                  <a:tcPr/>
                </a:tc>
                <a:tc>
                  <a:txBody>
                    <a:bodyPr/>
                    <a:lstStyle/>
                    <a:p>
                      <a:r>
                        <a:rPr lang="fi-FI" sz="1400" dirty="0"/>
                        <a:t>650 g</a:t>
                      </a:r>
                    </a:p>
                  </a:txBody>
                  <a:tcPr/>
                </a:tc>
                <a:tc>
                  <a:txBody>
                    <a:bodyPr/>
                    <a:lstStyle/>
                    <a:p>
                      <a:endParaRPr lang="fi-FI" sz="1400" dirty="0"/>
                    </a:p>
                  </a:txBody>
                  <a:tcPr/>
                </a:tc>
                <a:tc>
                  <a:txBody>
                    <a:bodyPr/>
                    <a:lstStyle/>
                    <a:p>
                      <a:endParaRPr lang="fi-FI" sz="1400" dirty="0"/>
                    </a:p>
                  </a:txBody>
                  <a:tcPr/>
                </a:tc>
                <a:tc>
                  <a:txBody>
                    <a:bodyPr/>
                    <a:lstStyle/>
                    <a:p>
                      <a:endParaRPr lang="fi-FI" sz="1400" dirty="0"/>
                    </a:p>
                  </a:txBody>
                  <a:tcPr/>
                </a:tc>
                <a:extLst>
                  <a:ext uri="{0D108BD9-81ED-4DB2-BD59-A6C34878D82A}">
                    <a16:rowId xmlns:a16="http://schemas.microsoft.com/office/drawing/2014/main" val="2765724745"/>
                  </a:ext>
                </a:extLst>
              </a:tr>
              <a:tr h="370840">
                <a:tc>
                  <a:txBody>
                    <a:bodyPr/>
                    <a:lstStyle/>
                    <a:p>
                      <a:r>
                        <a:rPr lang="fi-FI" sz="1400" dirty="0"/>
                        <a:t>Estenouto</a:t>
                      </a:r>
                    </a:p>
                  </a:txBody>
                  <a:tcPr/>
                </a:tc>
                <a:tc>
                  <a:txBody>
                    <a:bodyPr/>
                    <a:lstStyle/>
                    <a:p>
                      <a:endParaRPr lang="fi-FI" sz="1400" dirty="0"/>
                    </a:p>
                  </a:txBody>
                  <a:tcPr/>
                </a:tc>
                <a:tc>
                  <a:txBody>
                    <a:bodyPr/>
                    <a:lstStyle/>
                    <a:p>
                      <a:r>
                        <a:rPr lang="fi-FI" sz="1400" dirty="0"/>
                        <a:t>650 g</a:t>
                      </a:r>
                    </a:p>
                  </a:txBody>
                  <a:tcPr/>
                </a:tc>
                <a:tc>
                  <a:txBody>
                    <a:bodyPr/>
                    <a:lstStyle/>
                    <a:p>
                      <a:r>
                        <a:rPr lang="fi-FI" sz="1400" dirty="0"/>
                        <a:t>650 g</a:t>
                      </a:r>
                    </a:p>
                  </a:txBody>
                  <a:tcPr/>
                </a:tc>
                <a:tc>
                  <a:txBody>
                    <a:bodyPr/>
                    <a:lstStyle/>
                    <a:p>
                      <a:endParaRPr lang="fi-FI" sz="1400" dirty="0"/>
                    </a:p>
                  </a:txBody>
                  <a:tcPr/>
                </a:tc>
                <a:tc>
                  <a:txBody>
                    <a:bodyPr/>
                    <a:lstStyle/>
                    <a:p>
                      <a:endParaRPr lang="fi-FI" sz="1400" dirty="0"/>
                    </a:p>
                  </a:txBody>
                  <a:tcPr/>
                </a:tc>
                <a:tc>
                  <a:txBody>
                    <a:bodyPr/>
                    <a:lstStyle/>
                    <a:p>
                      <a:r>
                        <a:rPr lang="fi-FI" sz="1400" dirty="0"/>
                        <a:t>oma noutokapula </a:t>
                      </a:r>
                    </a:p>
                    <a:p>
                      <a:r>
                        <a:rPr lang="fi-FI" sz="1400" dirty="0"/>
                        <a:t>(650 g)</a:t>
                      </a:r>
                    </a:p>
                  </a:txBody>
                  <a:tcPr/>
                </a:tc>
                <a:extLst>
                  <a:ext uri="{0D108BD9-81ED-4DB2-BD59-A6C34878D82A}">
                    <a16:rowId xmlns:a16="http://schemas.microsoft.com/office/drawing/2014/main" val="486474356"/>
                  </a:ext>
                </a:extLst>
              </a:tr>
            </a:tbl>
          </a:graphicData>
        </a:graphic>
      </p:graphicFrame>
    </p:spTree>
    <p:extLst>
      <p:ext uri="{BB962C8B-B14F-4D97-AF65-F5344CB8AC3E}">
        <p14:creationId xmlns:p14="http://schemas.microsoft.com/office/powerpoint/2010/main" val="2768435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a:defRPr/>
            </a:pPr>
            <a:r>
              <a:rPr lang="fi-FI" dirty="0"/>
              <a:t>A-tottelevaisuuden este ennallaan, korkeus </a:t>
            </a:r>
            <a:r>
              <a:rPr lang="fi-FI" b="1" dirty="0"/>
              <a:t>180 cm</a:t>
            </a:r>
          </a:p>
          <a:p>
            <a:pPr>
              <a:defRPr/>
            </a:pPr>
            <a:r>
              <a:rPr lang="fi-FI" dirty="0"/>
              <a:t>B-tottelevaisuuden este muuten samoilla mitoilla, mutta esteen pystysuora korkeus </a:t>
            </a:r>
            <a:r>
              <a:rPr lang="fi-FI" b="1" dirty="0"/>
              <a:t>140 cm</a:t>
            </a:r>
          </a:p>
          <a:p>
            <a:pPr>
              <a:defRPr/>
            </a:pPr>
            <a:r>
              <a:rPr lang="fi-FI" dirty="0"/>
              <a:t>Esteen pinnan on kauttaaltaan oltava luistamaton</a:t>
            </a:r>
          </a:p>
          <a:p>
            <a:pPr>
              <a:defRPr/>
            </a:pPr>
            <a:r>
              <a:rPr lang="fi-FI" dirty="0"/>
              <a:t>Kaikilla kokeeseen osallistuvilla koirilla on käytettävä samoja esteitä</a:t>
            </a:r>
          </a:p>
          <a:p>
            <a:pPr lvl="1">
              <a:defRPr/>
            </a:pPr>
            <a:r>
              <a:rPr lang="fi-FI" sz="1800" i="1" dirty="0">
                <a:solidFill>
                  <a:srgbClr val="C00000"/>
                </a:solidFill>
              </a:rPr>
              <a:t>Jos kokeessa sekä A- että B –tottelevaisuus, kentällä oltava molemmat A-esteet TAI korkeudeltaan säädettävä este</a:t>
            </a:r>
          </a:p>
          <a:p>
            <a:pPr lvl="1">
              <a:defRPr/>
            </a:pPr>
            <a:r>
              <a:rPr lang="fi-FI" sz="1800" i="1" dirty="0">
                <a:solidFill>
                  <a:srgbClr val="C00000"/>
                </a:solidFill>
              </a:rPr>
              <a:t>Molemmat esteet saavat olla kentällä koko kokeen ajan; huomioitava järkevät välit, ettei koiria ”harhauteta” suorittamaan väärää estettä (erityistä tarkkuutta </a:t>
            </a:r>
            <a:r>
              <a:rPr lang="fi-FI" sz="1800" i="1" dirty="0" err="1">
                <a:solidFill>
                  <a:srgbClr val="C00000"/>
                </a:solidFill>
              </a:rPr>
              <a:t>Mondioring</a:t>
            </a:r>
            <a:r>
              <a:rPr lang="fi-FI" sz="1800" i="1" dirty="0">
                <a:solidFill>
                  <a:srgbClr val="C00000"/>
                </a:solidFill>
              </a:rPr>
              <a:t> seinäesteen sijainnin kanssa)</a:t>
            </a:r>
            <a:endParaRPr lang="fi-FI" sz="2000" i="1" dirty="0">
              <a:solidFill>
                <a:srgbClr val="C00000"/>
              </a:solidFill>
            </a:endParaRPr>
          </a:p>
          <a:p>
            <a:pPr>
              <a:defRPr/>
            </a:pPr>
            <a:r>
              <a:rPr lang="fi-FI" dirty="0"/>
              <a:t>Harjoitushypyt eivät ole sallittuja kokeen aikana</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Vinoeste</a:t>
            </a:r>
          </a:p>
        </p:txBody>
      </p:sp>
    </p:spTree>
    <p:extLst>
      <p:ext uri="{BB962C8B-B14F-4D97-AF65-F5344CB8AC3E}">
        <p14:creationId xmlns:p14="http://schemas.microsoft.com/office/powerpoint/2010/main" val="128582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5F84F-F3E6-2773-7FA5-AE92FF61E2C8}"/>
              </a:ext>
            </a:extLst>
          </p:cNvPr>
          <p:cNvSpPr>
            <a:spLocks noGrp="1"/>
          </p:cNvSpPr>
          <p:nvPr>
            <p:ph type="title"/>
          </p:nvPr>
        </p:nvSpPr>
        <p:spPr/>
        <p:txBody>
          <a:bodyPr/>
          <a:lstStyle/>
          <a:p>
            <a:r>
              <a:rPr lang="fi-FI" dirty="0"/>
              <a:t>Ilmoitukset koiran vihaisesta käyttäytymisestä</a:t>
            </a:r>
          </a:p>
        </p:txBody>
      </p:sp>
      <p:sp>
        <p:nvSpPr>
          <p:cNvPr id="3" name="Sisällön paikkamerkki 2">
            <a:extLst>
              <a:ext uri="{FF2B5EF4-FFF2-40B4-BE49-F238E27FC236}">
                <a16:creationId xmlns:a16="http://schemas.microsoft.com/office/drawing/2014/main" id="{1283C818-0EFB-C21F-5550-1CF9EC0D9683}"/>
              </a:ext>
            </a:extLst>
          </p:cNvPr>
          <p:cNvSpPr>
            <a:spLocks noGrp="1"/>
          </p:cNvSpPr>
          <p:nvPr>
            <p:ph idx="1"/>
          </p:nvPr>
        </p:nvSpPr>
        <p:spPr/>
        <p:txBody>
          <a:bodyPr/>
          <a:lstStyle/>
          <a:p>
            <a:r>
              <a:rPr lang="fi-FI" sz="2400" dirty="0"/>
              <a:t>PK-liiton lomake: Vahinkoilmoitus purematapauksesta </a:t>
            </a:r>
          </a:p>
          <a:p>
            <a:pPr lvl="1"/>
            <a:r>
              <a:rPr lang="fi-FI" sz="2000" dirty="0">
                <a:sym typeface="Wingdings" panose="05000000000000000000" pitchFamily="2" charset="2"/>
              </a:rPr>
              <a:t>allekirjoitettu lomake lähetetään Palveluskoiraliiton toimistolle</a:t>
            </a:r>
          </a:p>
          <a:p>
            <a:r>
              <a:rPr lang="fi-FI" sz="2400" dirty="0">
                <a:sym typeface="Wingdings" panose="05000000000000000000" pitchFamily="2" charset="2"/>
              </a:rPr>
              <a:t>Kennelliiton lomake: Ilmoitus koiran vihaisesta käyttäytymisestä</a:t>
            </a:r>
          </a:p>
          <a:p>
            <a:pPr lvl="1"/>
            <a:r>
              <a:rPr lang="fi-FI" sz="2000" dirty="0">
                <a:sym typeface="Wingdings" panose="05000000000000000000" pitchFamily="2" charset="2"/>
              </a:rPr>
              <a:t>Jäljentävä (ei voi tulostaa), tilattava Showlinkistä etukäteen</a:t>
            </a:r>
          </a:p>
          <a:p>
            <a:pPr lvl="1"/>
            <a:r>
              <a:rPr lang="fi-FI" sz="2000" dirty="0">
                <a:sym typeface="Wingdings" panose="05000000000000000000" pitchFamily="2" charset="2"/>
              </a:rPr>
              <a:t>Lomakkeen täytön jälkeen lomake lähetetään esim. valokuvana tai skannattuna osoitteeseen </a:t>
            </a:r>
            <a:r>
              <a:rPr lang="fi-FI" sz="2000" dirty="0">
                <a:sym typeface="Wingdings" panose="05000000000000000000" pitchFamily="2" charset="2"/>
                <a:hlinkClick r:id="rId3"/>
              </a:rPr>
              <a:t>kayttaytymisilmoitus@kennelliitto.fi</a:t>
            </a:r>
            <a:r>
              <a:rPr lang="fi-FI" sz="2000" dirty="0">
                <a:sym typeface="Wingdings" panose="05000000000000000000" pitchFamily="2" charset="2"/>
              </a:rPr>
              <a:t> VÄLITTÖMÄSTI kokeen päätyttyä (samana päivänä)  ilmoitus otetaan käsittelyyn Kennelliiton toimistossa heti seuraavana mahdollisena arkipäivänä</a:t>
            </a:r>
          </a:p>
          <a:p>
            <a:pPr lvl="1"/>
            <a:r>
              <a:rPr lang="fi-FI" sz="2000" dirty="0">
                <a:sym typeface="Wingdings" panose="05000000000000000000" pitchFamily="2" charset="2"/>
              </a:rPr>
              <a:t>Täytetty lomake lähetetään Palveluskoiraliiton toimistolle ym. vahinkoilmoitus purematapauksesta –lomakkeen kanssa</a:t>
            </a:r>
          </a:p>
          <a:p>
            <a:pPr lvl="1"/>
            <a:r>
              <a:rPr lang="fi-FI" sz="2000" dirty="0">
                <a:sym typeface="Wingdings" panose="05000000000000000000" pitchFamily="2" charset="2"/>
              </a:rPr>
              <a:t>Jos koiralle esitetään kilpailukieltoa, se tulee kirjata lomakkeelle selvästi JA koiran kilpailukirja lähetetään lomakkeiden mukana liittoon (koira on kilpailukiellossa asian käsittelyn ajan)</a:t>
            </a:r>
            <a:endParaRPr lang="fi-FI" sz="2000" dirty="0"/>
          </a:p>
        </p:txBody>
      </p:sp>
    </p:spTree>
    <p:extLst>
      <p:ext uri="{BB962C8B-B14F-4D97-AF65-F5344CB8AC3E}">
        <p14:creationId xmlns:p14="http://schemas.microsoft.com/office/powerpoint/2010/main" val="1220046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3">
            <a:extLst>
              <a:ext uri="{FF2B5EF4-FFF2-40B4-BE49-F238E27FC236}">
                <a16:creationId xmlns:a16="http://schemas.microsoft.com/office/drawing/2014/main" id="{BF73F366-3EAB-CB4A-FCEC-5754749D2002}"/>
              </a:ext>
            </a:extLst>
          </p:cNvPr>
          <p:cNvSpPr>
            <a:spLocks noGrp="1"/>
          </p:cNvSpPr>
          <p:nvPr>
            <p:ph type="title"/>
          </p:nvPr>
        </p:nvSpPr>
        <p:spPr>
          <a:xfrm>
            <a:off x="1277938" y="2241550"/>
            <a:ext cx="10514012" cy="1325563"/>
          </a:xfrm>
        </p:spPr>
        <p:txBody>
          <a:bodyPr/>
          <a:lstStyle/>
          <a:p>
            <a:pPr eaLnBrk="1" hangingPunct="1"/>
            <a:r>
              <a:rPr lang="en-US" altLang="fi-FI" dirty="0" err="1"/>
              <a:t>Tottelevaisuus</a:t>
            </a:r>
            <a:br>
              <a:rPr lang="en-US" altLang="fi-FI" dirty="0"/>
            </a:br>
            <a:r>
              <a:rPr lang="en-US" altLang="fi-FI" sz="4400" dirty="0"/>
              <a:t>- </a:t>
            </a:r>
            <a:r>
              <a:rPr lang="en-US" altLang="fi-FI" sz="4400" dirty="0" err="1"/>
              <a:t>liikesuoritusten</a:t>
            </a:r>
            <a:r>
              <a:rPr lang="en-US" altLang="fi-FI" sz="4400" dirty="0"/>
              <a:t> </a:t>
            </a:r>
            <a:r>
              <a:rPr lang="en-US" altLang="fi-FI" sz="4400" dirty="0" err="1"/>
              <a:t>kuvaus</a:t>
            </a:r>
            <a:endParaRPr lang="en-US" altLang="fi-FI" sz="4400" dirty="0"/>
          </a:p>
        </p:txBody>
      </p:sp>
    </p:spTree>
    <p:extLst>
      <p:ext uri="{BB962C8B-B14F-4D97-AF65-F5344CB8AC3E}">
        <p14:creationId xmlns:p14="http://schemas.microsoft.com/office/powerpoint/2010/main" val="1356051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a:xfrm>
            <a:off x="838200" y="1708150"/>
            <a:ext cx="5548831" cy="4351338"/>
          </a:xfrm>
        </p:spPr>
        <p:txBody>
          <a:bodyPr/>
          <a:lstStyle/>
          <a:p>
            <a:pPr>
              <a:defRPr/>
            </a:pPr>
            <a:r>
              <a:rPr lang="fi-FI" sz="2400" dirty="0"/>
              <a:t>Liikesuoritus ja arvostelu kuten käyttäytymiskokeen kytkettynä seuraaminen</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Kytkettynä seuraaminen (koeluokat 1B ja 2B)</a:t>
            </a:r>
          </a:p>
        </p:txBody>
      </p:sp>
      <p:pic>
        <p:nvPicPr>
          <p:cNvPr id="4" name="Kuva 3">
            <a:extLst>
              <a:ext uri="{FF2B5EF4-FFF2-40B4-BE49-F238E27FC236}">
                <a16:creationId xmlns:a16="http://schemas.microsoft.com/office/drawing/2014/main" id="{FF4B8642-18AA-55AB-5BAE-248F504B1402}"/>
              </a:ext>
            </a:extLst>
          </p:cNvPr>
          <p:cNvPicPr>
            <a:picLocks noChangeAspect="1"/>
          </p:cNvPicPr>
          <p:nvPr/>
        </p:nvPicPr>
        <p:blipFill rotWithShape="1">
          <a:blip r:embed="rId3"/>
          <a:srcRect t="8843" b="5621"/>
          <a:stretch/>
        </p:blipFill>
        <p:spPr>
          <a:xfrm>
            <a:off x="1558702" y="2852936"/>
            <a:ext cx="4965183" cy="3888432"/>
          </a:xfrm>
          <a:prstGeom prst="rect">
            <a:avLst/>
          </a:prstGeom>
        </p:spPr>
      </p:pic>
      <p:sp>
        <p:nvSpPr>
          <p:cNvPr id="5" name="Sisällön paikkamerkki 2">
            <a:extLst>
              <a:ext uri="{FF2B5EF4-FFF2-40B4-BE49-F238E27FC236}">
                <a16:creationId xmlns:a16="http://schemas.microsoft.com/office/drawing/2014/main" id="{5CCE2739-0D01-225E-5FFA-207B4EACBE47}"/>
              </a:ext>
            </a:extLst>
          </p:cNvPr>
          <p:cNvSpPr txBox="1">
            <a:spLocks/>
          </p:cNvSpPr>
          <p:nvPr/>
        </p:nvSpPr>
        <p:spPr bwMode="auto">
          <a:xfrm>
            <a:off x="6356329" y="1690688"/>
            <a:ext cx="554883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1B8CC1"/>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i-FI" sz="2400" dirty="0"/>
              <a:t>Koeluokissa 1B ja 2B kytkettynä seuraamisessa koirakko kulkee </a:t>
            </a:r>
            <a:r>
              <a:rPr lang="fi-FI" sz="2400" b="1" dirty="0"/>
              <a:t>liikkuvan henkilöryhmän</a:t>
            </a:r>
            <a:r>
              <a:rPr lang="fi-FI" sz="2400" dirty="0"/>
              <a:t> läpi.</a:t>
            </a:r>
            <a:br>
              <a:rPr lang="fi-FI" sz="2400" dirty="0"/>
            </a:br>
            <a:r>
              <a:rPr lang="fi-FI" sz="2000" i="1" dirty="0">
                <a:solidFill>
                  <a:srgbClr val="C00000"/>
                </a:solidFill>
              </a:rPr>
              <a:t>HUOM! Henkilöryhmän ohjeistukset eivät ole muuttuneet – ryhmä ei kävele ympyrää tms.</a:t>
            </a:r>
          </a:p>
          <a:p>
            <a:pPr>
              <a:defRPr/>
            </a:pPr>
            <a:endParaRPr lang="fi-FI" sz="2400" dirty="0"/>
          </a:p>
          <a:p>
            <a:pPr marL="0" indent="0">
              <a:buNone/>
              <a:defRPr/>
            </a:pPr>
            <a:r>
              <a:rPr lang="fi-FI" sz="2400" i="1" dirty="0">
                <a:solidFill>
                  <a:srgbClr val="C00000"/>
                </a:solidFill>
              </a:rPr>
              <a:t>Liike alkaa ja päättyy samaan pisteeseen (aloituspiste)!</a:t>
            </a:r>
          </a:p>
        </p:txBody>
      </p:sp>
      <p:sp>
        <p:nvSpPr>
          <p:cNvPr id="2" name="Suorakulmio 1">
            <a:extLst>
              <a:ext uri="{FF2B5EF4-FFF2-40B4-BE49-F238E27FC236}">
                <a16:creationId xmlns:a16="http://schemas.microsoft.com/office/drawing/2014/main" id="{59CACC8F-4EED-1B14-BBB4-6945F6BD5045}"/>
              </a:ext>
            </a:extLst>
          </p:cNvPr>
          <p:cNvSpPr/>
          <p:nvPr/>
        </p:nvSpPr>
        <p:spPr>
          <a:xfrm>
            <a:off x="6356329" y="6597352"/>
            <a:ext cx="458957" cy="1440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50443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a:xfrm>
            <a:off x="838201" y="1708150"/>
            <a:ext cx="5257006" cy="4351338"/>
          </a:xfrm>
        </p:spPr>
        <p:txBody>
          <a:bodyPr/>
          <a:lstStyle/>
          <a:p>
            <a:pPr>
              <a:defRPr/>
            </a:pPr>
            <a:r>
              <a:rPr lang="fi-FI" sz="2400" dirty="0"/>
              <a:t>Liikesuoritus ja arvostelu kuten ennenkin</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Vapaana seuraaminen</a:t>
            </a:r>
          </a:p>
        </p:txBody>
      </p:sp>
      <p:pic>
        <p:nvPicPr>
          <p:cNvPr id="4" name="Kuva 3">
            <a:extLst>
              <a:ext uri="{FF2B5EF4-FFF2-40B4-BE49-F238E27FC236}">
                <a16:creationId xmlns:a16="http://schemas.microsoft.com/office/drawing/2014/main" id="{FF4B8642-18AA-55AB-5BAE-248F504B1402}"/>
              </a:ext>
            </a:extLst>
          </p:cNvPr>
          <p:cNvPicPr>
            <a:picLocks noChangeAspect="1"/>
          </p:cNvPicPr>
          <p:nvPr/>
        </p:nvPicPr>
        <p:blipFill rotWithShape="1">
          <a:blip r:embed="rId3"/>
          <a:srcRect t="8843" b="5621"/>
          <a:stretch/>
        </p:blipFill>
        <p:spPr>
          <a:xfrm>
            <a:off x="550590" y="2420888"/>
            <a:ext cx="4965183" cy="3888432"/>
          </a:xfrm>
          <a:prstGeom prst="rect">
            <a:avLst/>
          </a:prstGeom>
        </p:spPr>
      </p:pic>
      <p:sp>
        <p:nvSpPr>
          <p:cNvPr id="2" name="Sisällön paikkamerkki 2">
            <a:extLst>
              <a:ext uri="{FF2B5EF4-FFF2-40B4-BE49-F238E27FC236}">
                <a16:creationId xmlns:a16="http://schemas.microsoft.com/office/drawing/2014/main" id="{D4489203-106F-C6CD-8F9A-866E12C91A0D}"/>
              </a:ext>
            </a:extLst>
          </p:cNvPr>
          <p:cNvSpPr txBox="1">
            <a:spLocks/>
          </p:cNvSpPr>
          <p:nvPr/>
        </p:nvSpPr>
        <p:spPr bwMode="auto">
          <a:xfrm>
            <a:off x="5951190" y="1708150"/>
            <a:ext cx="568863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1B8CC1"/>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i-FI" sz="2400" dirty="0"/>
              <a:t>HUOM! Ampuminen vain A-tottelevaisuuden kaikissa koeluokissa</a:t>
            </a:r>
          </a:p>
          <a:p>
            <a:pPr>
              <a:buFont typeface="Wingdings" panose="05000000000000000000" pitchFamily="2" charset="2"/>
              <a:buChar char="à"/>
              <a:defRPr/>
            </a:pPr>
            <a:r>
              <a:rPr lang="fi-FI" sz="2400" b="1" dirty="0">
                <a:sym typeface="Wingdings" panose="05000000000000000000" pitchFamily="2" charset="2"/>
              </a:rPr>
              <a:t>laukauksia ei ammuta B-tottelevaisuuden missään koeluokassa</a:t>
            </a:r>
          </a:p>
          <a:p>
            <a:pPr marL="0" indent="0">
              <a:buNone/>
              <a:defRPr/>
            </a:pPr>
            <a:endParaRPr lang="fi-FI" sz="2400" b="1" dirty="0">
              <a:sym typeface="Wingdings" panose="05000000000000000000" pitchFamily="2" charset="2"/>
            </a:endParaRPr>
          </a:p>
          <a:p>
            <a:pPr marL="0" indent="0">
              <a:buNone/>
              <a:defRPr/>
            </a:pPr>
            <a:r>
              <a:rPr lang="fi-FI" sz="2400" i="1" dirty="0">
                <a:solidFill>
                  <a:srgbClr val="C00000"/>
                </a:solidFill>
              </a:rPr>
              <a:t>Vapaana seuraamisessa tehdään myös koko kaavio lyhyt sakara ja henkilöryhmä mukaan lukien! Liike alkaa ja päättyy samaan pisteeseen (aloituspiste).</a:t>
            </a:r>
          </a:p>
        </p:txBody>
      </p:sp>
      <p:sp>
        <p:nvSpPr>
          <p:cNvPr id="5" name="Suorakulmio 4">
            <a:extLst>
              <a:ext uri="{FF2B5EF4-FFF2-40B4-BE49-F238E27FC236}">
                <a16:creationId xmlns:a16="http://schemas.microsoft.com/office/drawing/2014/main" id="{1F3E9E30-697D-D132-BE42-01426BBCA10B}"/>
              </a:ext>
            </a:extLst>
          </p:cNvPr>
          <p:cNvSpPr/>
          <p:nvPr/>
        </p:nvSpPr>
        <p:spPr>
          <a:xfrm>
            <a:off x="5346532" y="6237312"/>
            <a:ext cx="458957" cy="1440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243342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a:xfrm>
            <a:off x="838200" y="1708150"/>
            <a:ext cx="5548831" cy="4351338"/>
          </a:xfrm>
        </p:spPr>
        <p:txBody>
          <a:bodyPr/>
          <a:lstStyle/>
          <a:p>
            <a:pPr>
              <a:defRPr/>
            </a:pPr>
            <a:r>
              <a:rPr lang="fi-FI" sz="2400" dirty="0"/>
              <a:t>Ei muutoksia, liikesuoritus sekä arvostelu ennallaan</a:t>
            </a:r>
          </a:p>
          <a:p>
            <a:pPr>
              <a:defRPr/>
            </a:pPr>
            <a:r>
              <a:rPr lang="fi-FI" sz="2400" dirty="0"/>
              <a:t>Sama liike sekä A- että B-tottelevaisuudessa</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Liikkeestä istuminen</a:t>
            </a:r>
          </a:p>
        </p:txBody>
      </p:sp>
    </p:spTree>
    <p:extLst>
      <p:ext uri="{BB962C8B-B14F-4D97-AF65-F5344CB8AC3E}">
        <p14:creationId xmlns:p14="http://schemas.microsoft.com/office/powerpoint/2010/main" val="3891190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a:xfrm>
            <a:off x="838200" y="1708150"/>
            <a:ext cx="5548831" cy="4351338"/>
          </a:xfrm>
        </p:spPr>
        <p:txBody>
          <a:bodyPr/>
          <a:lstStyle/>
          <a:p>
            <a:pPr>
              <a:defRPr/>
            </a:pPr>
            <a:r>
              <a:rPr lang="fi-FI" sz="2400" dirty="0"/>
              <a:t>A-tottelevaisuus, kaikki koeluokat:</a:t>
            </a:r>
          </a:p>
          <a:p>
            <a:pPr lvl="1">
              <a:defRPr/>
            </a:pPr>
            <a:r>
              <a:rPr lang="fi-FI" sz="2000" dirty="0"/>
              <a:t>Ei muutoksia, liikesuoritus sekä arvostelu ennallaan</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Liikkeestä </a:t>
            </a:r>
            <a:r>
              <a:rPr lang="fi-FI" altLang="fi-FI" dirty="0" err="1"/>
              <a:t>maahanmeno</a:t>
            </a:r>
            <a:r>
              <a:rPr lang="fi-FI" altLang="fi-FI" dirty="0"/>
              <a:t> ja </a:t>
            </a:r>
            <a:r>
              <a:rPr lang="fi-FI" altLang="fi-FI" dirty="0" err="1"/>
              <a:t>luoksetulo</a:t>
            </a:r>
            <a:endParaRPr lang="fi-FI" altLang="fi-FI" dirty="0"/>
          </a:p>
        </p:txBody>
      </p:sp>
      <p:sp>
        <p:nvSpPr>
          <p:cNvPr id="5" name="Sisällön paikkamerkki 2">
            <a:extLst>
              <a:ext uri="{FF2B5EF4-FFF2-40B4-BE49-F238E27FC236}">
                <a16:creationId xmlns:a16="http://schemas.microsoft.com/office/drawing/2014/main" id="{5CCE2739-0D01-225E-5FFA-207B4EACBE47}"/>
              </a:ext>
            </a:extLst>
          </p:cNvPr>
          <p:cNvSpPr txBox="1">
            <a:spLocks/>
          </p:cNvSpPr>
          <p:nvPr/>
        </p:nvSpPr>
        <p:spPr bwMode="auto">
          <a:xfrm>
            <a:off x="6356329" y="1690688"/>
            <a:ext cx="554883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1B8CC1"/>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i-FI" sz="2400" dirty="0"/>
              <a:t>B-tottelevaisuus, kaikki koeluokat: </a:t>
            </a:r>
          </a:p>
          <a:p>
            <a:pPr lvl="1">
              <a:defRPr/>
            </a:pPr>
            <a:r>
              <a:rPr lang="fi-FI" sz="2000" dirty="0"/>
              <a:t>Kaikissa koeluokissa 10-15 askeleen valmisteleva osuus kävelynopeudella</a:t>
            </a:r>
          </a:p>
          <a:p>
            <a:pPr lvl="1">
              <a:defRPr/>
            </a:pPr>
            <a:r>
              <a:rPr lang="fi-FI" sz="2000" dirty="0"/>
              <a:t>Koira saa kaikissa koeluokissa tulla suoraan loppuperusasentoon ilman, että se istuu ensin ohjaajan eteen</a:t>
            </a:r>
          </a:p>
          <a:p>
            <a:pPr lvl="1">
              <a:defRPr/>
            </a:pPr>
            <a:r>
              <a:rPr lang="fi-FI" sz="2000" dirty="0"/>
              <a:t>Arvostelu kuten A-tottelevaisuudessa</a:t>
            </a:r>
          </a:p>
        </p:txBody>
      </p:sp>
    </p:spTree>
    <p:extLst>
      <p:ext uri="{BB962C8B-B14F-4D97-AF65-F5344CB8AC3E}">
        <p14:creationId xmlns:p14="http://schemas.microsoft.com/office/powerpoint/2010/main" val="1175849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a:xfrm>
            <a:off x="838200" y="1885974"/>
            <a:ext cx="5548831" cy="4351338"/>
          </a:xfrm>
        </p:spPr>
        <p:txBody>
          <a:bodyPr/>
          <a:lstStyle/>
          <a:p>
            <a:pPr>
              <a:defRPr/>
            </a:pPr>
            <a:r>
              <a:rPr lang="fi-FI" sz="2400" dirty="0"/>
              <a:t>Ei muutoksia, liikesuoritus sekä arvostelu ennallaan</a:t>
            </a:r>
          </a:p>
          <a:p>
            <a:pPr>
              <a:defRPr/>
            </a:pPr>
            <a:r>
              <a:rPr lang="fi-FI" sz="2400" dirty="0"/>
              <a:t>Sama liike sekä koeluokissa 2A että 3B</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Kävelystä seisomaan jääminen </a:t>
            </a:r>
            <a:br>
              <a:rPr lang="fi-FI" altLang="fi-FI" dirty="0"/>
            </a:br>
            <a:r>
              <a:rPr lang="fi-FI" altLang="fi-FI" dirty="0"/>
              <a:t>(koeluokat 2A ja 3B)</a:t>
            </a:r>
          </a:p>
        </p:txBody>
      </p:sp>
    </p:spTree>
    <p:extLst>
      <p:ext uri="{BB962C8B-B14F-4D97-AF65-F5344CB8AC3E}">
        <p14:creationId xmlns:p14="http://schemas.microsoft.com/office/powerpoint/2010/main" val="2306820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a:xfrm>
            <a:off x="838200" y="1885974"/>
            <a:ext cx="5548831" cy="4351338"/>
          </a:xfrm>
        </p:spPr>
        <p:txBody>
          <a:bodyPr/>
          <a:lstStyle/>
          <a:p>
            <a:pPr>
              <a:defRPr/>
            </a:pPr>
            <a:r>
              <a:rPr lang="fi-FI" sz="2400" dirty="0"/>
              <a:t>Ei muutoksia, liikesuoritus sekä arvostelu ennallaan</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Juoksusta seisomaan jääminen </a:t>
            </a:r>
            <a:br>
              <a:rPr lang="fi-FI" altLang="fi-FI" dirty="0"/>
            </a:br>
            <a:r>
              <a:rPr lang="fi-FI" altLang="fi-FI" dirty="0"/>
              <a:t>(koeluokka 3A)</a:t>
            </a:r>
          </a:p>
        </p:txBody>
      </p:sp>
    </p:spTree>
    <p:extLst>
      <p:ext uri="{BB962C8B-B14F-4D97-AF65-F5344CB8AC3E}">
        <p14:creationId xmlns:p14="http://schemas.microsoft.com/office/powerpoint/2010/main" val="3681665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ACCB0-D048-3C91-D229-B5B38F1CB26A}"/>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B3C19700-2EE8-9D1E-E7BA-F397429597BF}"/>
              </a:ext>
            </a:extLst>
          </p:cNvPr>
          <p:cNvSpPr>
            <a:spLocks noGrp="1"/>
          </p:cNvSpPr>
          <p:nvPr>
            <p:ph idx="1"/>
          </p:nvPr>
        </p:nvSpPr>
        <p:spPr>
          <a:xfrm>
            <a:off x="838200" y="1708150"/>
            <a:ext cx="5548831" cy="4351338"/>
          </a:xfrm>
        </p:spPr>
        <p:txBody>
          <a:bodyPr/>
          <a:lstStyle/>
          <a:p>
            <a:pPr>
              <a:defRPr/>
            </a:pPr>
            <a:r>
              <a:rPr lang="fi-FI" sz="2400" dirty="0"/>
              <a:t>A-tottelevaisuus, kaikki koeluokat:</a:t>
            </a:r>
          </a:p>
          <a:p>
            <a:pPr lvl="1">
              <a:defRPr/>
            </a:pPr>
            <a:r>
              <a:rPr lang="fi-FI" sz="2000" dirty="0"/>
              <a:t>Kaikissa noutoliikkeissä on käytettävä kokeen järjestäjän noutoesineitä</a:t>
            </a:r>
          </a:p>
          <a:p>
            <a:pPr lvl="1">
              <a:defRPr/>
            </a:pPr>
            <a:r>
              <a:rPr lang="fi-FI" sz="2000" dirty="0"/>
              <a:t>Kaikkien osallistujien on käytettävä samanlaisia noutoesineitä</a:t>
            </a:r>
          </a:p>
        </p:txBody>
      </p:sp>
      <p:sp>
        <p:nvSpPr>
          <p:cNvPr id="14340" name="Otsikko 1">
            <a:extLst>
              <a:ext uri="{FF2B5EF4-FFF2-40B4-BE49-F238E27FC236}">
                <a16:creationId xmlns:a16="http://schemas.microsoft.com/office/drawing/2014/main" id="{C2ED39B4-F52B-2C9F-0F57-77B46D29395E}"/>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Noutoesineet</a:t>
            </a:r>
          </a:p>
        </p:txBody>
      </p:sp>
      <p:sp>
        <p:nvSpPr>
          <p:cNvPr id="5" name="Sisällön paikkamerkki 2">
            <a:extLst>
              <a:ext uri="{FF2B5EF4-FFF2-40B4-BE49-F238E27FC236}">
                <a16:creationId xmlns:a16="http://schemas.microsoft.com/office/drawing/2014/main" id="{443782EA-0DAA-FB5C-8854-F0E84460BFCF}"/>
              </a:ext>
            </a:extLst>
          </p:cNvPr>
          <p:cNvSpPr txBox="1">
            <a:spLocks/>
          </p:cNvSpPr>
          <p:nvPr/>
        </p:nvSpPr>
        <p:spPr bwMode="auto">
          <a:xfrm>
            <a:off x="6356329" y="1700808"/>
            <a:ext cx="554883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1B8CC1"/>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i-FI" sz="2400" dirty="0"/>
              <a:t>B-tottelevaisuus, koeluokat 2B ja 3B: </a:t>
            </a:r>
          </a:p>
          <a:p>
            <a:pPr lvl="1">
              <a:defRPr/>
            </a:pPr>
            <a:r>
              <a:rPr lang="fi-FI" sz="2000" dirty="0"/>
              <a:t>Ohjaaja saa käyttää omaa noutokapulaa (tuomarin hyväksymä, esitettävä ennen tottelevaisuussuorituksen alkua)</a:t>
            </a:r>
          </a:p>
          <a:p>
            <a:pPr marL="457200" lvl="1" indent="0">
              <a:buNone/>
              <a:defRPr/>
            </a:pPr>
            <a:endParaRPr lang="fi-FI" sz="2000" dirty="0"/>
          </a:p>
        </p:txBody>
      </p:sp>
      <p:graphicFrame>
        <p:nvGraphicFramePr>
          <p:cNvPr id="6" name="Taulukko 5">
            <a:extLst>
              <a:ext uri="{FF2B5EF4-FFF2-40B4-BE49-F238E27FC236}">
                <a16:creationId xmlns:a16="http://schemas.microsoft.com/office/drawing/2014/main" id="{F5C11CC2-2B0E-3129-2295-8593261013BC}"/>
              </a:ext>
            </a:extLst>
          </p:cNvPr>
          <p:cNvGraphicFramePr>
            <a:graphicFrameLocks noGrp="1"/>
          </p:cNvGraphicFramePr>
          <p:nvPr>
            <p:extLst>
              <p:ext uri="{D42A27DB-BD31-4B8C-83A1-F6EECF244321}">
                <p14:modId xmlns:p14="http://schemas.microsoft.com/office/powerpoint/2010/main" val="4072341920"/>
              </p:ext>
            </p:extLst>
          </p:nvPr>
        </p:nvGraphicFramePr>
        <p:xfrm>
          <a:off x="1414686" y="3448050"/>
          <a:ext cx="9565451" cy="2016224"/>
        </p:xfrm>
        <a:graphic>
          <a:graphicData uri="http://schemas.openxmlformats.org/drawingml/2006/table">
            <a:tbl>
              <a:tblPr firstRow="1" bandRow="1">
                <a:tableStyleId>{5C22544A-7EE6-4342-B048-85BDC9FD1C3A}</a:tableStyleId>
              </a:tblPr>
              <a:tblGrid>
                <a:gridCol w="1366493">
                  <a:extLst>
                    <a:ext uri="{9D8B030D-6E8A-4147-A177-3AD203B41FA5}">
                      <a16:colId xmlns:a16="http://schemas.microsoft.com/office/drawing/2014/main" val="3939373538"/>
                    </a:ext>
                  </a:extLst>
                </a:gridCol>
                <a:gridCol w="1366493">
                  <a:extLst>
                    <a:ext uri="{9D8B030D-6E8A-4147-A177-3AD203B41FA5}">
                      <a16:colId xmlns:a16="http://schemas.microsoft.com/office/drawing/2014/main" val="3997097979"/>
                    </a:ext>
                  </a:extLst>
                </a:gridCol>
                <a:gridCol w="1366493">
                  <a:extLst>
                    <a:ext uri="{9D8B030D-6E8A-4147-A177-3AD203B41FA5}">
                      <a16:colId xmlns:a16="http://schemas.microsoft.com/office/drawing/2014/main" val="2262152749"/>
                    </a:ext>
                  </a:extLst>
                </a:gridCol>
                <a:gridCol w="1366493">
                  <a:extLst>
                    <a:ext uri="{9D8B030D-6E8A-4147-A177-3AD203B41FA5}">
                      <a16:colId xmlns:a16="http://schemas.microsoft.com/office/drawing/2014/main" val="638318020"/>
                    </a:ext>
                  </a:extLst>
                </a:gridCol>
                <a:gridCol w="1366493">
                  <a:extLst>
                    <a:ext uri="{9D8B030D-6E8A-4147-A177-3AD203B41FA5}">
                      <a16:colId xmlns:a16="http://schemas.microsoft.com/office/drawing/2014/main" val="2458655088"/>
                    </a:ext>
                  </a:extLst>
                </a:gridCol>
                <a:gridCol w="1366493">
                  <a:extLst>
                    <a:ext uri="{9D8B030D-6E8A-4147-A177-3AD203B41FA5}">
                      <a16:colId xmlns:a16="http://schemas.microsoft.com/office/drawing/2014/main" val="807329899"/>
                    </a:ext>
                  </a:extLst>
                </a:gridCol>
                <a:gridCol w="1366493">
                  <a:extLst>
                    <a:ext uri="{9D8B030D-6E8A-4147-A177-3AD203B41FA5}">
                      <a16:colId xmlns:a16="http://schemas.microsoft.com/office/drawing/2014/main" val="2002535839"/>
                    </a:ext>
                  </a:extLst>
                </a:gridCol>
              </a:tblGrid>
              <a:tr h="312132">
                <a:tc>
                  <a:txBody>
                    <a:bodyPr/>
                    <a:lstStyle/>
                    <a:p>
                      <a:pPr algn="ctr"/>
                      <a:endParaRPr lang="fi-FI" sz="1200" dirty="0"/>
                    </a:p>
                  </a:txBody>
                  <a:tcPr anchor="ctr"/>
                </a:tc>
                <a:tc>
                  <a:txBody>
                    <a:bodyPr/>
                    <a:lstStyle/>
                    <a:p>
                      <a:pPr algn="ctr"/>
                      <a:r>
                        <a:rPr lang="fi-FI" sz="1200" dirty="0"/>
                        <a:t>Koeluokka 1A</a:t>
                      </a:r>
                    </a:p>
                  </a:txBody>
                  <a:tcPr anchor="ctr"/>
                </a:tc>
                <a:tc>
                  <a:txBody>
                    <a:bodyPr/>
                    <a:lstStyle/>
                    <a:p>
                      <a:pPr algn="ctr"/>
                      <a:r>
                        <a:rPr lang="fi-FI" sz="1200" dirty="0"/>
                        <a:t>Koeluokka 2A</a:t>
                      </a:r>
                    </a:p>
                  </a:txBody>
                  <a:tcPr anchor="ctr"/>
                </a:tc>
                <a:tc>
                  <a:txBody>
                    <a:bodyPr/>
                    <a:lstStyle/>
                    <a:p>
                      <a:pPr algn="ctr"/>
                      <a:r>
                        <a:rPr lang="fi-FI" sz="1200" dirty="0"/>
                        <a:t>Koeluokka 3A</a:t>
                      </a:r>
                    </a:p>
                  </a:txBody>
                  <a:tcPr anchor="ctr"/>
                </a:tc>
                <a:tc>
                  <a:txBody>
                    <a:bodyPr/>
                    <a:lstStyle/>
                    <a:p>
                      <a:pPr algn="ctr"/>
                      <a:r>
                        <a:rPr lang="fi-FI" sz="1200" dirty="0"/>
                        <a:t>Koeluokka 1B</a:t>
                      </a:r>
                    </a:p>
                  </a:txBody>
                  <a:tcPr anchor="ctr"/>
                </a:tc>
                <a:tc>
                  <a:txBody>
                    <a:bodyPr/>
                    <a:lstStyle/>
                    <a:p>
                      <a:pPr algn="ctr"/>
                      <a:r>
                        <a:rPr lang="fi-FI" sz="1200" dirty="0"/>
                        <a:t>Koeluokka 2B</a:t>
                      </a:r>
                    </a:p>
                  </a:txBody>
                  <a:tcPr anchor="ctr"/>
                </a:tc>
                <a:tc>
                  <a:txBody>
                    <a:bodyPr/>
                    <a:lstStyle/>
                    <a:p>
                      <a:pPr algn="ctr"/>
                      <a:r>
                        <a:rPr lang="fi-FI" sz="1200" dirty="0"/>
                        <a:t>Koeluokka 3B</a:t>
                      </a:r>
                    </a:p>
                  </a:txBody>
                  <a:tcPr anchor="ctr"/>
                </a:tc>
                <a:extLst>
                  <a:ext uri="{0D108BD9-81ED-4DB2-BD59-A6C34878D82A}">
                    <a16:rowId xmlns:a16="http://schemas.microsoft.com/office/drawing/2014/main" val="594007013"/>
                  </a:ext>
                </a:extLst>
              </a:tr>
              <a:tr h="695980">
                <a:tc>
                  <a:txBody>
                    <a:bodyPr/>
                    <a:lstStyle/>
                    <a:p>
                      <a:pPr algn="ctr"/>
                      <a:r>
                        <a:rPr lang="fi-FI" sz="1200" dirty="0"/>
                        <a:t>Noutaminen tasamaalta</a:t>
                      </a:r>
                    </a:p>
                  </a:txBody>
                  <a:tcPr anchor="ctr"/>
                </a:tc>
                <a:tc>
                  <a:txBody>
                    <a:bodyPr/>
                    <a:lstStyle/>
                    <a:p>
                      <a:pPr algn="ctr"/>
                      <a:r>
                        <a:rPr lang="fi-FI" sz="1200" dirty="0"/>
                        <a:t>650 g</a:t>
                      </a:r>
                    </a:p>
                  </a:txBody>
                  <a:tcPr anchor="ctr"/>
                </a:tc>
                <a:tc>
                  <a:txBody>
                    <a:bodyPr/>
                    <a:lstStyle/>
                    <a:p>
                      <a:pPr algn="ctr"/>
                      <a:r>
                        <a:rPr lang="fi-FI" sz="1200" dirty="0"/>
                        <a:t>1 000 g</a:t>
                      </a:r>
                    </a:p>
                  </a:txBody>
                  <a:tcPr anchor="ctr"/>
                </a:tc>
                <a:tc>
                  <a:txBody>
                    <a:bodyPr/>
                    <a:lstStyle/>
                    <a:p>
                      <a:pPr algn="ctr"/>
                      <a:r>
                        <a:rPr lang="fi-FI" sz="1200" dirty="0"/>
                        <a:t>2 000 g</a:t>
                      </a:r>
                    </a:p>
                  </a:txBody>
                  <a:tcPr anchor="ctr"/>
                </a:tc>
                <a:tc>
                  <a:txBody>
                    <a:bodyPr/>
                    <a:lstStyle/>
                    <a:p>
                      <a:pPr algn="ctr"/>
                      <a:endParaRPr lang="fi-FI" sz="1200" dirty="0"/>
                    </a:p>
                  </a:txBody>
                  <a:tcPr anchor="ctr"/>
                </a:tc>
                <a:tc>
                  <a:txBody>
                    <a:bodyPr/>
                    <a:lstStyle/>
                    <a:p>
                      <a:pPr algn="ctr"/>
                      <a:r>
                        <a:rPr lang="fi-FI" sz="1200" dirty="0"/>
                        <a:t>Ohjaajalle kuuluva noutoesine (650 g)</a:t>
                      </a:r>
                    </a:p>
                  </a:txBody>
                  <a:tcPr anchor="ctr"/>
                </a:tc>
                <a:tc>
                  <a:txBody>
                    <a:bodyPr/>
                    <a:lstStyle/>
                    <a:p>
                      <a:pPr algn="ctr"/>
                      <a:r>
                        <a:rPr lang="fi-FI" sz="1200" dirty="0"/>
                        <a:t>Ohjaajalle kuuluva noutoesine (650 g)</a:t>
                      </a:r>
                    </a:p>
                  </a:txBody>
                  <a:tcPr anchor="ctr"/>
                </a:tc>
                <a:extLst>
                  <a:ext uri="{0D108BD9-81ED-4DB2-BD59-A6C34878D82A}">
                    <a16:rowId xmlns:a16="http://schemas.microsoft.com/office/drawing/2014/main" val="3034641793"/>
                  </a:ext>
                </a:extLst>
              </a:tr>
              <a:tr h="312132">
                <a:tc>
                  <a:txBody>
                    <a:bodyPr/>
                    <a:lstStyle/>
                    <a:p>
                      <a:pPr algn="ctr"/>
                      <a:r>
                        <a:rPr lang="fi-FI" sz="1200" dirty="0"/>
                        <a:t>Hyppynouto</a:t>
                      </a:r>
                    </a:p>
                  </a:txBody>
                  <a:tcPr anchor="ctr"/>
                </a:tc>
                <a:tc>
                  <a:txBody>
                    <a:bodyPr/>
                    <a:lstStyle/>
                    <a:p>
                      <a:pPr algn="ctr"/>
                      <a:r>
                        <a:rPr lang="fi-FI" sz="1200" dirty="0"/>
                        <a:t>650 g</a:t>
                      </a:r>
                    </a:p>
                  </a:txBody>
                  <a:tcPr anchor="ctr"/>
                </a:tc>
                <a:tc>
                  <a:txBody>
                    <a:bodyPr/>
                    <a:lstStyle/>
                    <a:p>
                      <a:pPr algn="ctr"/>
                      <a:r>
                        <a:rPr lang="fi-FI" sz="1200" dirty="0"/>
                        <a:t>650 g</a:t>
                      </a:r>
                    </a:p>
                  </a:txBody>
                  <a:tcPr anchor="ctr"/>
                </a:tc>
                <a:tc>
                  <a:txBody>
                    <a:bodyPr/>
                    <a:lstStyle/>
                    <a:p>
                      <a:pPr algn="ctr"/>
                      <a:r>
                        <a:rPr lang="fi-FI" sz="1200" dirty="0"/>
                        <a:t>650 g</a:t>
                      </a:r>
                    </a:p>
                  </a:txBody>
                  <a:tcPr anchor="ctr"/>
                </a:tc>
                <a:tc>
                  <a:txBody>
                    <a:bodyPr/>
                    <a:lstStyle/>
                    <a:p>
                      <a:pPr algn="ctr"/>
                      <a:endParaRPr lang="fi-FI" sz="1200" dirty="0"/>
                    </a:p>
                  </a:txBody>
                  <a:tcPr anchor="ctr"/>
                </a:tc>
                <a:tc>
                  <a:txBody>
                    <a:bodyPr/>
                    <a:lstStyle/>
                    <a:p>
                      <a:pPr algn="ctr"/>
                      <a:endParaRPr lang="fi-FI" sz="1200" dirty="0"/>
                    </a:p>
                  </a:txBody>
                  <a:tcPr anchor="ctr"/>
                </a:tc>
                <a:tc>
                  <a:txBody>
                    <a:bodyPr/>
                    <a:lstStyle/>
                    <a:p>
                      <a:pPr algn="ctr"/>
                      <a:endParaRPr lang="fi-FI" sz="1200" dirty="0"/>
                    </a:p>
                  </a:txBody>
                  <a:tcPr anchor="ctr"/>
                </a:tc>
                <a:extLst>
                  <a:ext uri="{0D108BD9-81ED-4DB2-BD59-A6C34878D82A}">
                    <a16:rowId xmlns:a16="http://schemas.microsoft.com/office/drawing/2014/main" val="2768021737"/>
                  </a:ext>
                </a:extLst>
              </a:tr>
              <a:tr h="695980">
                <a:tc>
                  <a:txBody>
                    <a:bodyPr/>
                    <a:lstStyle/>
                    <a:p>
                      <a:pPr algn="ctr"/>
                      <a:r>
                        <a:rPr lang="fi-FI" sz="1200" dirty="0"/>
                        <a:t>Estenouto</a:t>
                      </a:r>
                    </a:p>
                  </a:txBody>
                  <a:tcPr anchor="ctr"/>
                </a:tc>
                <a:tc>
                  <a:txBody>
                    <a:bodyPr/>
                    <a:lstStyle/>
                    <a:p>
                      <a:pPr algn="ctr"/>
                      <a:endParaRPr lang="fi-FI" sz="1200" dirty="0"/>
                    </a:p>
                  </a:txBody>
                  <a:tcPr anchor="ctr"/>
                </a:tc>
                <a:tc>
                  <a:txBody>
                    <a:bodyPr/>
                    <a:lstStyle/>
                    <a:p>
                      <a:pPr algn="ctr"/>
                      <a:r>
                        <a:rPr lang="fi-FI" sz="1200" dirty="0"/>
                        <a:t>650 g</a:t>
                      </a:r>
                    </a:p>
                  </a:txBody>
                  <a:tcPr anchor="ctr"/>
                </a:tc>
                <a:tc>
                  <a:txBody>
                    <a:bodyPr/>
                    <a:lstStyle/>
                    <a:p>
                      <a:pPr algn="ctr"/>
                      <a:r>
                        <a:rPr lang="fi-FI" sz="1200" dirty="0"/>
                        <a:t>650 g</a:t>
                      </a:r>
                    </a:p>
                  </a:txBody>
                  <a:tcPr anchor="ctr"/>
                </a:tc>
                <a:tc>
                  <a:txBody>
                    <a:bodyPr/>
                    <a:lstStyle/>
                    <a:p>
                      <a:pPr algn="ctr"/>
                      <a:endParaRPr lang="fi-FI" sz="1200" dirty="0"/>
                    </a:p>
                  </a:txBody>
                  <a:tcPr anchor="ctr"/>
                </a:tc>
                <a:tc>
                  <a:txBody>
                    <a:bodyPr/>
                    <a:lstStyle/>
                    <a:p>
                      <a:pPr algn="ctr"/>
                      <a:endParaRPr lang="fi-FI" sz="1200" dirty="0"/>
                    </a:p>
                  </a:txBody>
                  <a:tcPr anchor="ctr"/>
                </a:tc>
                <a:tc>
                  <a:txBody>
                    <a:bodyPr/>
                    <a:lstStyle/>
                    <a:p>
                      <a:pPr algn="ctr"/>
                      <a:r>
                        <a:rPr lang="fi-FI" sz="1200" dirty="0"/>
                        <a:t>Ohjaajalle kuuluva noutoesine (650 g)</a:t>
                      </a:r>
                    </a:p>
                  </a:txBody>
                  <a:tcPr anchor="ctr"/>
                </a:tc>
                <a:extLst>
                  <a:ext uri="{0D108BD9-81ED-4DB2-BD59-A6C34878D82A}">
                    <a16:rowId xmlns:a16="http://schemas.microsoft.com/office/drawing/2014/main" val="2154716121"/>
                  </a:ext>
                </a:extLst>
              </a:tr>
            </a:tbl>
          </a:graphicData>
        </a:graphic>
      </p:graphicFrame>
    </p:spTree>
    <p:extLst>
      <p:ext uri="{BB962C8B-B14F-4D97-AF65-F5344CB8AC3E}">
        <p14:creationId xmlns:p14="http://schemas.microsoft.com/office/powerpoint/2010/main" val="1195705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a:xfrm>
            <a:off x="838200" y="1708150"/>
            <a:ext cx="5548831" cy="4351338"/>
          </a:xfrm>
        </p:spPr>
        <p:txBody>
          <a:bodyPr/>
          <a:lstStyle/>
          <a:p>
            <a:pPr>
              <a:defRPr/>
            </a:pPr>
            <a:r>
              <a:rPr lang="fi-FI" sz="2400" dirty="0"/>
              <a:t>A-tottelevaisuus, kaikki koeluokat:</a:t>
            </a:r>
          </a:p>
          <a:p>
            <a:pPr lvl="1">
              <a:defRPr/>
            </a:pPr>
            <a:r>
              <a:rPr lang="fi-FI" sz="2000" dirty="0"/>
              <a:t>Ei muutoksia, liikesuoritus sekä arvostelu ennallaan</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Noutaminen tasamaalta (ei koeluokka 1B)</a:t>
            </a:r>
          </a:p>
        </p:txBody>
      </p:sp>
      <p:sp>
        <p:nvSpPr>
          <p:cNvPr id="5" name="Sisällön paikkamerkki 2">
            <a:extLst>
              <a:ext uri="{FF2B5EF4-FFF2-40B4-BE49-F238E27FC236}">
                <a16:creationId xmlns:a16="http://schemas.microsoft.com/office/drawing/2014/main" id="{5CCE2739-0D01-225E-5FFA-207B4EACBE47}"/>
              </a:ext>
            </a:extLst>
          </p:cNvPr>
          <p:cNvSpPr txBox="1">
            <a:spLocks/>
          </p:cNvSpPr>
          <p:nvPr/>
        </p:nvSpPr>
        <p:spPr bwMode="auto">
          <a:xfrm>
            <a:off x="6356329" y="1700808"/>
            <a:ext cx="554883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1B8CC1"/>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i-FI" sz="2400" dirty="0"/>
              <a:t>B-tottelevaisuus, koeluokat 2B ja 3B: </a:t>
            </a:r>
          </a:p>
          <a:p>
            <a:pPr lvl="1">
              <a:defRPr/>
            </a:pPr>
            <a:r>
              <a:rPr lang="fi-FI" sz="2000" dirty="0"/>
              <a:t>Koira saa tulla suoraan loppuperusasentoon ilman, että se istuu ensin ohjaajan eteen </a:t>
            </a:r>
            <a:r>
              <a:rPr lang="fi-FI" sz="2000" dirty="0">
                <a:sym typeface="Wingdings" panose="05000000000000000000" pitchFamily="2" charset="2"/>
              </a:rPr>
              <a:t> ohjaajan on tällöinkin pidettävä 3 sekunnin tauko ennen noutoesineen ottamista koiralta käskyllä ”irti”</a:t>
            </a:r>
            <a:endParaRPr lang="fi-FI" sz="2000" dirty="0"/>
          </a:p>
          <a:p>
            <a:pPr lvl="1">
              <a:defRPr/>
            </a:pPr>
            <a:r>
              <a:rPr lang="fi-FI" sz="2000" dirty="0"/>
              <a:t>Arvostelu kuten A-tottelevaisuudessa</a:t>
            </a:r>
          </a:p>
        </p:txBody>
      </p:sp>
    </p:spTree>
    <p:extLst>
      <p:ext uri="{BB962C8B-B14F-4D97-AF65-F5344CB8AC3E}">
        <p14:creationId xmlns:p14="http://schemas.microsoft.com/office/powerpoint/2010/main" val="872687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a:xfrm>
            <a:off x="838200" y="1885974"/>
            <a:ext cx="5548831" cy="4351338"/>
          </a:xfrm>
        </p:spPr>
        <p:txBody>
          <a:bodyPr/>
          <a:lstStyle/>
          <a:p>
            <a:pPr>
              <a:defRPr/>
            </a:pPr>
            <a:r>
              <a:rPr lang="fi-FI" sz="2400" dirty="0"/>
              <a:t>Ei muutoksia, liikesuoritus sekä arvostelu ennallaan</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Hyppynouto (koeluokat 1A – 3A)</a:t>
            </a:r>
          </a:p>
        </p:txBody>
      </p:sp>
    </p:spTree>
    <p:extLst>
      <p:ext uri="{BB962C8B-B14F-4D97-AF65-F5344CB8AC3E}">
        <p14:creationId xmlns:p14="http://schemas.microsoft.com/office/powerpoint/2010/main" val="52653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5F84F-F3E6-2773-7FA5-AE92FF61E2C8}"/>
              </a:ext>
            </a:extLst>
          </p:cNvPr>
          <p:cNvSpPr>
            <a:spLocks noGrp="1"/>
          </p:cNvSpPr>
          <p:nvPr>
            <p:ph type="title"/>
          </p:nvPr>
        </p:nvSpPr>
        <p:spPr/>
        <p:txBody>
          <a:bodyPr/>
          <a:lstStyle/>
          <a:p>
            <a:r>
              <a:rPr lang="fi-FI" dirty="0"/>
              <a:t>Kokeiden siirto tai peruuttaminen</a:t>
            </a:r>
          </a:p>
        </p:txBody>
      </p:sp>
      <p:sp>
        <p:nvSpPr>
          <p:cNvPr id="3" name="Sisällön paikkamerkki 2">
            <a:extLst>
              <a:ext uri="{FF2B5EF4-FFF2-40B4-BE49-F238E27FC236}">
                <a16:creationId xmlns:a16="http://schemas.microsoft.com/office/drawing/2014/main" id="{1283C818-0EFB-C21F-5550-1CF9EC0D9683}"/>
              </a:ext>
            </a:extLst>
          </p:cNvPr>
          <p:cNvSpPr>
            <a:spLocks noGrp="1"/>
          </p:cNvSpPr>
          <p:nvPr>
            <p:ph idx="1"/>
          </p:nvPr>
        </p:nvSpPr>
        <p:spPr/>
        <p:txBody>
          <a:bodyPr/>
          <a:lstStyle/>
          <a:p>
            <a:pPr>
              <a:defRPr/>
            </a:pPr>
            <a:r>
              <a:rPr lang="fi-FI" sz="2400" dirty="0"/>
              <a:t>Päätöksen kokeen perumisesta tai siirtämisestä tekee kokeesta vastaava tuomari</a:t>
            </a:r>
          </a:p>
          <a:p>
            <a:pPr lvl="1">
              <a:defRPr/>
            </a:pPr>
            <a:r>
              <a:rPr lang="fi-FI" sz="1800" dirty="0"/>
              <a:t>Tuomarin tulee huolehtia päätöksen ilmoittamisesta Palveluskoiraliiton toimistoon mahdollisimman pian</a:t>
            </a:r>
          </a:p>
          <a:p>
            <a:pPr lvl="1">
              <a:defRPr/>
            </a:pPr>
            <a:r>
              <a:rPr lang="fi-FI" sz="1800" dirty="0"/>
              <a:t>Jos tuomari pyytää järjestävää yhdistystä tekemään ilmoituksen, kannattaa siinä myös mainita, että asia on tuomarin kanssa sovittu</a:t>
            </a:r>
            <a:endParaRPr lang="fi-FI" sz="1600" dirty="0"/>
          </a:p>
          <a:p>
            <a:pPr lvl="1"/>
            <a:endParaRPr lang="fi-FI" sz="2000" dirty="0"/>
          </a:p>
        </p:txBody>
      </p:sp>
    </p:spTree>
    <p:extLst>
      <p:ext uri="{BB962C8B-B14F-4D97-AF65-F5344CB8AC3E}">
        <p14:creationId xmlns:p14="http://schemas.microsoft.com/office/powerpoint/2010/main" val="1565858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a:xfrm>
            <a:off x="838200" y="1885974"/>
            <a:ext cx="5548831" cy="4351338"/>
          </a:xfrm>
        </p:spPr>
        <p:txBody>
          <a:bodyPr/>
          <a:lstStyle/>
          <a:p>
            <a:pPr>
              <a:defRPr/>
            </a:pPr>
            <a:r>
              <a:rPr lang="fi-FI" sz="2400" dirty="0"/>
              <a:t>Ei muutoksia, liikesuoritus sekä arvostelu ennallaan</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Vinoesteen yli kiipeäminen (koeluokka 1A)</a:t>
            </a:r>
          </a:p>
        </p:txBody>
      </p:sp>
    </p:spTree>
    <p:extLst>
      <p:ext uri="{BB962C8B-B14F-4D97-AF65-F5344CB8AC3E}">
        <p14:creationId xmlns:p14="http://schemas.microsoft.com/office/powerpoint/2010/main" val="3888248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Estenouto (koeluokat 2A, 3A ja 3B)</a:t>
            </a:r>
          </a:p>
        </p:txBody>
      </p:sp>
      <p:sp>
        <p:nvSpPr>
          <p:cNvPr id="4" name="Sisällön paikkamerkki 2">
            <a:extLst>
              <a:ext uri="{FF2B5EF4-FFF2-40B4-BE49-F238E27FC236}">
                <a16:creationId xmlns:a16="http://schemas.microsoft.com/office/drawing/2014/main" id="{0E35297A-BBCA-E4BB-EA39-1942C0181C97}"/>
              </a:ext>
            </a:extLst>
          </p:cNvPr>
          <p:cNvSpPr>
            <a:spLocks noGrp="1"/>
          </p:cNvSpPr>
          <p:nvPr>
            <p:ph idx="1"/>
          </p:nvPr>
        </p:nvSpPr>
        <p:spPr>
          <a:xfrm>
            <a:off x="838200" y="1708150"/>
            <a:ext cx="5548831" cy="4351338"/>
          </a:xfrm>
        </p:spPr>
        <p:txBody>
          <a:bodyPr/>
          <a:lstStyle/>
          <a:p>
            <a:pPr>
              <a:defRPr/>
            </a:pPr>
            <a:r>
              <a:rPr lang="fi-FI" sz="2400" dirty="0"/>
              <a:t>A-tottelevaisuus, koeluokat 2A ja 3A:</a:t>
            </a:r>
          </a:p>
          <a:p>
            <a:pPr lvl="1">
              <a:defRPr/>
            </a:pPr>
            <a:r>
              <a:rPr lang="fi-FI" sz="2000" dirty="0"/>
              <a:t>Ei muutoksia, liikesuoritus sekä arvostelu ennallaan</a:t>
            </a:r>
          </a:p>
        </p:txBody>
      </p:sp>
      <p:sp>
        <p:nvSpPr>
          <p:cNvPr id="5" name="Sisällön paikkamerkki 2">
            <a:extLst>
              <a:ext uri="{FF2B5EF4-FFF2-40B4-BE49-F238E27FC236}">
                <a16:creationId xmlns:a16="http://schemas.microsoft.com/office/drawing/2014/main" id="{729CBE65-F160-2A7B-9169-4556ED46349E}"/>
              </a:ext>
            </a:extLst>
          </p:cNvPr>
          <p:cNvSpPr txBox="1">
            <a:spLocks/>
          </p:cNvSpPr>
          <p:nvPr/>
        </p:nvSpPr>
        <p:spPr bwMode="auto">
          <a:xfrm>
            <a:off x="6356329" y="1690688"/>
            <a:ext cx="554883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1B8CC1"/>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i-FI" sz="2400" dirty="0"/>
              <a:t>B-tottelevaisuus, koeluokka 3B: </a:t>
            </a:r>
          </a:p>
          <a:p>
            <a:pPr lvl="1">
              <a:defRPr/>
            </a:pPr>
            <a:r>
              <a:rPr lang="fi-FI" sz="2000" dirty="0"/>
              <a:t>Vinoesteen korkeus 140cm (muut mitat kuten A-tottelevaisuudessa) </a:t>
            </a:r>
          </a:p>
          <a:p>
            <a:pPr lvl="1">
              <a:defRPr/>
            </a:pPr>
            <a:r>
              <a:rPr lang="fi-FI" sz="2000" dirty="0"/>
              <a:t>Koira saa tulla suoraan loppuperusasentoon ilman, että se istuu ensin ohjaajan eteen </a:t>
            </a:r>
            <a:r>
              <a:rPr lang="fi-FI" sz="2000" dirty="0">
                <a:sym typeface="Wingdings" panose="05000000000000000000" pitchFamily="2" charset="2"/>
              </a:rPr>
              <a:t> ohjaajan on tällöinkin pidettävä 3 sekunnin tauko ennen noutoesineen ottamista koiralta käskyllä ”irti”</a:t>
            </a:r>
            <a:endParaRPr lang="fi-FI" sz="2000" dirty="0"/>
          </a:p>
          <a:p>
            <a:pPr lvl="1">
              <a:defRPr/>
            </a:pPr>
            <a:r>
              <a:rPr lang="fi-FI" sz="2000" dirty="0"/>
              <a:t>Arvostelu kuten A-tottelevaisuudessa</a:t>
            </a:r>
          </a:p>
        </p:txBody>
      </p:sp>
    </p:spTree>
    <p:extLst>
      <p:ext uri="{BB962C8B-B14F-4D97-AF65-F5344CB8AC3E}">
        <p14:creationId xmlns:p14="http://schemas.microsoft.com/office/powerpoint/2010/main" val="3503864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a:xfrm>
            <a:off x="838200" y="1885974"/>
            <a:ext cx="5548831" cy="4351338"/>
          </a:xfrm>
        </p:spPr>
        <p:txBody>
          <a:bodyPr/>
          <a:lstStyle/>
          <a:p>
            <a:pPr>
              <a:defRPr/>
            </a:pPr>
            <a:r>
              <a:rPr lang="fi-FI" sz="2400" dirty="0"/>
              <a:t>Ei muutoksia, liikesuoritus sekä arvostelu ennallaan</a:t>
            </a:r>
          </a:p>
          <a:p>
            <a:pPr>
              <a:defRPr/>
            </a:pPr>
            <a:r>
              <a:rPr lang="fi-FI" sz="2400" dirty="0"/>
              <a:t>Sama liike sekä A- että B-tottelevaisuudessa</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Eteen lähettäminen ja </a:t>
            </a:r>
            <a:r>
              <a:rPr lang="fi-FI" altLang="fi-FI" dirty="0" err="1"/>
              <a:t>maahanmeno</a:t>
            </a:r>
            <a:br>
              <a:rPr lang="fi-FI" altLang="fi-FI" dirty="0"/>
            </a:br>
            <a:r>
              <a:rPr lang="fi-FI" altLang="fi-FI" dirty="0"/>
              <a:t>(koeluokat 1A-3A, 2B ja 3B)</a:t>
            </a:r>
          </a:p>
        </p:txBody>
      </p:sp>
    </p:spTree>
    <p:extLst>
      <p:ext uri="{BB962C8B-B14F-4D97-AF65-F5344CB8AC3E}">
        <p14:creationId xmlns:p14="http://schemas.microsoft.com/office/powerpoint/2010/main" val="1554270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Paikallaolo häiriön alaisena</a:t>
            </a:r>
          </a:p>
        </p:txBody>
      </p:sp>
      <p:sp>
        <p:nvSpPr>
          <p:cNvPr id="4" name="Sisällön paikkamerkki 2">
            <a:extLst>
              <a:ext uri="{FF2B5EF4-FFF2-40B4-BE49-F238E27FC236}">
                <a16:creationId xmlns:a16="http://schemas.microsoft.com/office/drawing/2014/main" id="{0E35297A-BBCA-E4BB-EA39-1942C0181C97}"/>
              </a:ext>
            </a:extLst>
          </p:cNvPr>
          <p:cNvSpPr>
            <a:spLocks noGrp="1"/>
          </p:cNvSpPr>
          <p:nvPr>
            <p:ph idx="1"/>
          </p:nvPr>
        </p:nvSpPr>
        <p:spPr>
          <a:xfrm>
            <a:off x="838200" y="1708150"/>
            <a:ext cx="5548831" cy="4351338"/>
          </a:xfrm>
        </p:spPr>
        <p:txBody>
          <a:bodyPr/>
          <a:lstStyle/>
          <a:p>
            <a:pPr>
              <a:defRPr/>
            </a:pPr>
            <a:r>
              <a:rPr lang="fi-FI" sz="2400" dirty="0"/>
              <a:t>A-tottelevaisuus, kaikki koeluokat:</a:t>
            </a:r>
          </a:p>
          <a:p>
            <a:pPr lvl="1">
              <a:defRPr/>
            </a:pPr>
            <a:r>
              <a:rPr lang="fi-FI" sz="2000" dirty="0"/>
              <a:t>Ei muutoksia, liikesuoritus sekä arvostelu ennallaan</a:t>
            </a:r>
          </a:p>
        </p:txBody>
      </p:sp>
      <p:sp>
        <p:nvSpPr>
          <p:cNvPr id="5" name="Sisällön paikkamerkki 2">
            <a:extLst>
              <a:ext uri="{FF2B5EF4-FFF2-40B4-BE49-F238E27FC236}">
                <a16:creationId xmlns:a16="http://schemas.microsoft.com/office/drawing/2014/main" id="{729CBE65-F160-2A7B-9169-4556ED46349E}"/>
              </a:ext>
            </a:extLst>
          </p:cNvPr>
          <p:cNvSpPr txBox="1">
            <a:spLocks/>
          </p:cNvSpPr>
          <p:nvPr/>
        </p:nvSpPr>
        <p:spPr bwMode="auto">
          <a:xfrm>
            <a:off x="6356329" y="1690688"/>
            <a:ext cx="554883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1B8CC1"/>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i-FI" sz="2400" dirty="0"/>
              <a:t>B-tottelevaisuus, kaikki koeluokat:</a:t>
            </a:r>
          </a:p>
          <a:p>
            <a:pPr lvl="1">
              <a:defRPr/>
            </a:pPr>
            <a:r>
              <a:rPr lang="fi-FI" sz="2000" dirty="0"/>
              <a:t>Ohjaaja siirtyy vähintään 30 askeleen päähän koirasta koiran näkyviin (ohjaajan selkä koiraan päin)</a:t>
            </a:r>
          </a:p>
          <a:p>
            <a:pPr lvl="1">
              <a:defRPr/>
            </a:pPr>
            <a:r>
              <a:rPr lang="fi-FI" sz="2000" dirty="0"/>
              <a:t>Arvostelu kuten A-tottelevaisuudessa</a:t>
            </a:r>
          </a:p>
        </p:txBody>
      </p:sp>
      <p:sp>
        <p:nvSpPr>
          <p:cNvPr id="2" name="Tekstiruutu 1">
            <a:extLst>
              <a:ext uri="{FF2B5EF4-FFF2-40B4-BE49-F238E27FC236}">
                <a16:creationId xmlns:a16="http://schemas.microsoft.com/office/drawing/2014/main" id="{88D22B03-6D52-CFB8-A224-990C2F2A473A}"/>
              </a:ext>
            </a:extLst>
          </p:cNvPr>
          <p:cNvSpPr txBox="1"/>
          <p:nvPr/>
        </p:nvSpPr>
        <p:spPr>
          <a:xfrm>
            <a:off x="2206774" y="4005064"/>
            <a:ext cx="7510887" cy="1815882"/>
          </a:xfrm>
          <a:prstGeom prst="rect">
            <a:avLst/>
          </a:prstGeom>
          <a:noFill/>
        </p:spPr>
        <p:txBody>
          <a:bodyPr wrap="square" rtlCol="0">
            <a:spAutoFit/>
          </a:bodyPr>
          <a:lstStyle/>
          <a:p>
            <a:r>
              <a:rPr lang="fi-FI" sz="1400" b="1" i="1" dirty="0">
                <a:solidFill>
                  <a:srgbClr val="C00000"/>
                </a:solidFill>
                <a:effectLst/>
                <a:latin typeface="+mn-lt"/>
                <a:ea typeface="Times New Roman" panose="02020603050405020304" pitchFamily="18" charset="0"/>
                <a:cs typeface="Arial" panose="020B0604020202020204" pitchFamily="34" charset="0"/>
              </a:rPr>
              <a:t>Koeluokka 1A/B:</a:t>
            </a:r>
            <a:r>
              <a:rPr lang="fi-FI" sz="1400" i="1" dirty="0">
                <a:solidFill>
                  <a:srgbClr val="C00000"/>
                </a:solidFill>
                <a:effectLst/>
                <a:latin typeface="+mn-lt"/>
                <a:ea typeface="Times New Roman" panose="02020603050405020304" pitchFamily="18" charset="0"/>
                <a:cs typeface="Arial" panose="020B0604020202020204" pitchFamily="34" charset="0"/>
              </a:rPr>
              <a:t> Osa-arvostelu mahdollinen, jos toinen koira on suorittanut liikkeen 3 loppuun. </a:t>
            </a:r>
            <a:br>
              <a:rPr lang="fi-FI" sz="1400" i="1" dirty="0">
                <a:solidFill>
                  <a:srgbClr val="C00000"/>
                </a:solidFill>
                <a:effectLst/>
                <a:latin typeface="+mn-lt"/>
                <a:ea typeface="Times New Roman" panose="02020603050405020304" pitchFamily="18" charset="0"/>
                <a:cs typeface="Arial" panose="020B0604020202020204" pitchFamily="34" charset="0"/>
              </a:rPr>
            </a:br>
            <a:r>
              <a:rPr lang="fi-FI" sz="1400" i="1" dirty="0">
                <a:solidFill>
                  <a:srgbClr val="C00000"/>
                </a:solidFill>
                <a:effectLst/>
                <a:latin typeface="+mn-lt"/>
                <a:ea typeface="Times New Roman" panose="02020603050405020304" pitchFamily="18" charset="0"/>
                <a:cs typeface="Arial" panose="020B0604020202020204" pitchFamily="34" charset="0"/>
              </a:rPr>
              <a:t>A-</a:t>
            </a:r>
            <a:r>
              <a:rPr lang="fi-FI" sz="1400" i="1" dirty="0" err="1">
                <a:solidFill>
                  <a:srgbClr val="C00000"/>
                </a:solidFill>
                <a:effectLst/>
                <a:latin typeface="+mn-lt"/>
                <a:ea typeface="Times New Roman" panose="02020603050405020304" pitchFamily="18" charset="0"/>
                <a:cs typeface="Arial" panose="020B0604020202020204" pitchFamily="34" charset="0"/>
              </a:rPr>
              <a:t>tottis</a:t>
            </a:r>
            <a:r>
              <a:rPr lang="fi-FI" sz="1400" i="1" dirty="0">
                <a:solidFill>
                  <a:srgbClr val="C00000"/>
                </a:solidFill>
                <a:effectLst/>
                <a:latin typeface="+mn-lt"/>
                <a:ea typeface="Times New Roman" panose="02020603050405020304" pitchFamily="18" charset="0"/>
                <a:cs typeface="Arial" panose="020B0604020202020204" pitchFamily="34" charset="0"/>
              </a:rPr>
              <a:t> liikkeestä </a:t>
            </a:r>
            <a:r>
              <a:rPr lang="fi-FI" sz="1400" i="1" dirty="0" err="1">
                <a:solidFill>
                  <a:srgbClr val="C00000"/>
                </a:solidFill>
                <a:effectLst/>
                <a:latin typeface="+mn-lt"/>
                <a:ea typeface="Times New Roman" panose="02020603050405020304" pitchFamily="18" charset="0"/>
                <a:cs typeface="Arial" panose="020B0604020202020204" pitchFamily="34" charset="0"/>
              </a:rPr>
              <a:t>maahanmeno</a:t>
            </a:r>
            <a:r>
              <a:rPr lang="fi-FI" sz="1400" i="1" dirty="0">
                <a:solidFill>
                  <a:srgbClr val="C00000"/>
                </a:solidFill>
                <a:effectLst/>
                <a:latin typeface="+mn-lt"/>
                <a:ea typeface="Times New Roman" panose="02020603050405020304" pitchFamily="18" charset="0"/>
                <a:cs typeface="Arial" panose="020B0604020202020204" pitchFamily="34" charset="0"/>
              </a:rPr>
              <a:t> ja </a:t>
            </a:r>
            <a:r>
              <a:rPr lang="fi-FI" sz="1400" i="1" dirty="0" err="1">
                <a:solidFill>
                  <a:srgbClr val="C00000"/>
                </a:solidFill>
                <a:effectLst/>
                <a:latin typeface="+mn-lt"/>
                <a:ea typeface="Times New Roman" panose="02020603050405020304" pitchFamily="18" charset="0"/>
                <a:cs typeface="Arial" panose="020B0604020202020204" pitchFamily="34" charset="0"/>
              </a:rPr>
              <a:t>luoksetulo</a:t>
            </a:r>
            <a:r>
              <a:rPr lang="fi-FI" sz="1400" i="1" dirty="0">
                <a:solidFill>
                  <a:srgbClr val="C00000"/>
                </a:solidFill>
                <a:effectLst/>
                <a:latin typeface="+mn-lt"/>
                <a:ea typeface="Times New Roman" panose="02020603050405020304" pitchFamily="18" charset="0"/>
                <a:cs typeface="Arial" panose="020B0604020202020204" pitchFamily="34" charset="0"/>
              </a:rPr>
              <a:t>, B-</a:t>
            </a:r>
            <a:r>
              <a:rPr lang="fi-FI" sz="1400" i="1" dirty="0" err="1">
                <a:solidFill>
                  <a:srgbClr val="C00000"/>
                </a:solidFill>
                <a:effectLst/>
                <a:latin typeface="+mn-lt"/>
                <a:ea typeface="Times New Roman" panose="02020603050405020304" pitchFamily="18" charset="0"/>
                <a:cs typeface="Arial" panose="020B0604020202020204" pitchFamily="34" charset="0"/>
              </a:rPr>
              <a:t>tottis</a:t>
            </a:r>
            <a:r>
              <a:rPr lang="fi-FI" sz="1400" i="1" dirty="0">
                <a:solidFill>
                  <a:srgbClr val="C00000"/>
                </a:solidFill>
                <a:effectLst/>
                <a:latin typeface="+mn-lt"/>
                <a:ea typeface="Times New Roman" panose="02020603050405020304" pitchFamily="18" charset="0"/>
                <a:cs typeface="Arial" panose="020B0604020202020204" pitchFamily="34" charset="0"/>
              </a:rPr>
              <a:t> liikkeestä istuminen</a:t>
            </a:r>
            <a:endParaRPr lang="fi-FI" sz="1400" i="1" dirty="0">
              <a:solidFill>
                <a:srgbClr val="C00000"/>
              </a:solidFill>
              <a:effectLst/>
              <a:latin typeface="+mn-lt"/>
              <a:ea typeface="Times New Roman" panose="02020603050405020304" pitchFamily="18" charset="0"/>
              <a:cs typeface="Times New Roman" panose="02020603050405020304" pitchFamily="18" charset="0"/>
            </a:endParaRPr>
          </a:p>
          <a:p>
            <a:br>
              <a:rPr lang="fi-FI" sz="1400" b="1" i="1" dirty="0">
                <a:solidFill>
                  <a:srgbClr val="C00000"/>
                </a:solidFill>
                <a:effectLst/>
                <a:latin typeface="+mn-lt"/>
                <a:ea typeface="Times New Roman" panose="02020603050405020304" pitchFamily="18" charset="0"/>
                <a:cs typeface="Arial" panose="020B0604020202020204" pitchFamily="34" charset="0"/>
              </a:rPr>
            </a:br>
            <a:r>
              <a:rPr lang="fi-FI" sz="1400" b="1" i="1" dirty="0">
                <a:solidFill>
                  <a:srgbClr val="C00000"/>
                </a:solidFill>
                <a:effectLst/>
                <a:latin typeface="+mn-lt"/>
                <a:ea typeface="Times New Roman" panose="02020603050405020304" pitchFamily="18" charset="0"/>
                <a:cs typeface="Arial" panose="020B0604020202020204" pitchFamily="34" charset="0"/>
              </a:rPr>
              <a:t>Koeluokka 2A/B:</a:t>
            </a:r>
            <a:r>
              <a:rPr lang="fi-FI" sz="1400" i="1" dirty="0">
                <a:solidFill>
                  <a:srgbClr val="C00000"/>
                </a:solidFill>
                <a:effectLst/>
                <a:latin typeface="+mn-lt"/>
                <a:ea typeface="Times New Roman" panose="02020603050405020304" pitchFamily="18" charset="0"/>
                <a:cs typeface="Arial" panose="020B0604020202020204" pitchFamily="34" charset="0"/>
              </a:rPr>
              <a:t> Osa-arvostelu mahdollinen, jos toinen koira on suorittanut liikkeen 4 loppuun. </a:t>
            </a:r>
            <a:br>
              <a:rPr lang="fi-FI" sz="1400" i="1" dirty="0">
                <a:solidFill>
                  <a:srgbClr val="C00000"/>
                </a:solidFill>
                <a:effectLst/>
                <a:latin typeface="+mn-lt"/>
                <a:ea typeface="Times New Roman" panose="02020603050405020304" pitchFamily="18" charset="0"/>
                <a:cs typeface="Arial" panose="020B0604020202020204" pitchFamily="34" charset="0"/>
              </a:rPr>
            </a:br>
            <a:r>
              <a:rPr lang="fi-FI" sz="1400" i="1" dirty="0">
                <a:solidFill>
                  <a:srgbClr val="C00000"/>
                </a:solidFill>
                <a:effectLst/>
                <a:latin typeface="+mn-lt"/>
                <a:ea typeface="Times New Roman" panose="02020603050405020304" pitchFamily="18" charset="0"/>
                <a:cs typeface="Arial" panose="020B0604020202020204" pitchFamily="34" charset="0"/>
              </a:rPr>
              <a:t>A-</a:t>
            </a:r>
            <a:r>
              <a:rPr lang="fi-FI" sz="1400" i="1" dirty="0" err="1">
                <a:solidFill>
                  <a:srgbClr val="C00000"/>
                </a:solidFill>
                <a:effectLst/>
                <a:latin typeface="+mn-lt"/>
                <a:ea typeface="Times New Roman" panose="02020603050405020304" pitchFamily="18" charset="0"/>
                <a:cs typeface="Arial" panose="020B0604020202020204" pitchFamily="34" charset="0"/>
              </a:rPr>
              <a:t>tottis</a:t>
            </a:r>
            <a:r>
              <a:rPr lang="fi-FI" sz="1400" i="1" dirty="0">
                <a:solidFill>
                  <a:srgbClr val="C00000"/>
                </a:solidFill>
                <a:effectLst/>
                <a:latin typeface="+mn-lt"/>
                <a:ea typeface="Times New Roman" panose="02020603050405020304" pitchFamily="18" charset="0"/>
                <a:cs typeface="Arial" panose="020B0604020202020204" pitchFamily="34" charset="0"/>
              </a:rPr>
              <a:t> liikkeestä seisominen, B-</a:t>
            </a:r>
            <a:r>
              <a:rPr lang="fi-FI" sz="1400" i="1" dirty="0" err="1">
                <a:solidFill>
                  <a:srgbClr val="C00000"/>
                </a:solidFill>
                <a:effectLst/>
                <a:latin typeface="+mn-lt"/>
                <a:ea typeface="Times New Roman" panose="02020603050405020304" pitchFamily="18" charset="0"/>
                <a:cs typeface="Arial" panose="020B0604020202020204" pitchFamily="34" charset="0"/>
              </a:rPr>
              <a:t>tottis</a:t>
            </a:r>
            <a:r>
              <a:rPr lang="fi-FI" sz="1400" i="1" dirty="0">
                <a:solidFill>
                  <a:srgbClr val="C00000"/>
                </a:solidFill>
                <a:effectLst/>
                <a:latin typeface="+mn-lt"/>
                <a:ea typeface="Times New Roman" panose="02020603050405020304" pitchFamily="18" charset="0"/>
                <a:cs typeface="Arial" panose="020B0604020202020204" pitchFamily="34" charset="0"/>
              </a:rPr>
              <a:t> liikkeestä </a:t>
            </a:r>
            <a:r>
              <a:rPr lang="fi-FI" sz="1400" i="1" dirty="0" err="1">
                <a:solidFill>
                  <a:srgbClr val="C00000"/>
                </a:solidFill>
                <a:effectLst/>
                <a:latin typeface="+mn-lt"/>
                <a:ea typeface="Times New Roman" panose="02020603050405020304" pitchFamily="18" charset="0"/>
                <a:cs typeface="Arial" panose="020B0604020202020204" pitchFamily="34" charset="0"/>
              </a:rPr>
              <a:t>maahanmeno</a:t>
            </a:r>
            <a:r>
              <a:rPr lang="fi-FI" sz="1400" i="1" dirty="0">
                <a:solidFill>
                  <a:srgbClr val="C00000"/>
                </a:solidFill>
                <a:effectLst/>
                <a:latin typeface="+mn-lt"/>
                <a:ea typeface="Times New Roman" panose="02020603050405020304" pitchFamily="18" charset="0"/>
                <a:cs typeface="Arial" panose="020B0604020202020204" pitchFamily="34" charset="0"/>
              </a:rPr>
              <a:t> </a:t>
            </a:r>
            <a:endParaRPr lang="fi-FI" sz="1400" i="1" dirty="0">
              <a:solidFill>
                <a:srgbClr val="C00000"/>
              </a:solidFill>
              <a:effectLst/>
              <a:latin typeface="+mn-lt"/>
              <a:ea typeface="Times New Roman" panose="02020603050405020304" pitchFamily="18" charset="0"/>
              <a:cs typeface="Times New Roman" panose="02020603050405020304" pitchFamily="18" charset="0"/>
            </a:endParaRPr>
          </a:p>
          <a:p>
            <a:br>
              <a:rPr lang="fi-FI" sz="1400" b="1" i="1" dirty="0">
                <a:solidFill>
                  <a:srgbClr val="C00000"/>
                </a:solidFill>
                <a:effectLst/>
                <a:latin typeface="+mn-lt"/>
                <a:ea typeface="Times New Roman" panose="02020603050405020304" pitchFamily="18" charset="0"/>
                <a:cs typeface="Arial" panose="020B0604020202020204" pitchFamily="34" charset="0"/>
              </a:rPr>
            </a:br>
            <a:r>
              <a:rPr lang="fi-FI" sz="1400" b="1" i="1" dirty="0">
                <a:solidFill>
                  <a:srgbClr val="C00000"/>
                </a:solidFill>
                <a:effectLst/>
                <a:latin typeface="+mn-lt"/>
                <a:ea typeface="Times New Roman" panose="02020603050405020304" pitchFamily="18" charset="0"/>
                <a:cs typeface="Arial" panose="020B0604020202020204" pitchFamily="34" charset="0"/>
              </a:rPr>
              <a:t>Koeluokka 3A/B:</a:t>
            </a:r>
            <a:r>
              <a:rPr lang="fi-FI" sz="1400" i="1" dirty="0">
                <a:solidFill>
                  <a:srgbClr val="C00000"/>
                </a:solidFill>
                <a:effectLst/>
                <a:latin typeface="+mn-lt"/>
                <a:ea typeface="Times New Roman" panose="02020603050405020304" pitchFamily="18" charset="0"/>
                <a:cs typeface="Arial" panose="020B0604020202020204" pitchFamily="34" charset="0"/>
              </a:rPr>
              <a:t> Osa-arvostelu mahdollinen, jos toinen koira on suorittanut liikkeen 5 loppuun. </a:t>
            </a:r>
            <a:br>
              <a:rPr lang="fi-FI" sz="1400" i="1" dirty="0">
                <a:solidFill>
                  <a:srgbClr val="C00000"/>
                </a:solidFill>
                <a:effectLst/>
                <a:latin typeface="+mn-lt"/>
                <a:ea typeface="Times New Roman" panose="02020603050405020304" pitchFamily="18" charset="0"/>
                <a:cs typeface="Arial" panose="020B0604020202020204" pitchFamily="34" charset="0"/>
              </a:rPr>
            </a:br>
            <a:r>
              <a:rPr lang="fi-FI" sz="1400" i="1" dirty="0">
                <a:solidFill>
                  <a:srgbClr val="C00000"/>
                </a:solidFill>
                <a:effectLst/>
                <a:latin typeface="+mn-lt"/>
                <a:ea typeface="Times New Roman" panose="02020603050405020304" pitchFamily="18" charset="0"/>
                <a:cs typeface="Arial" panose="020B0604020202020204" pitchFamily="34" charset="0"/>
              </a:rPr>
              <a:t>A-</a:t>
            </a:r>
            <a:r>
              <a:rPr lang="fi-FI" sz="1400" i="1" dirty="0" err="1">
                <a:solidFill>
                  <a:srgbClr val="C00000"/>
                </a:solidFill>
                <a:effectLst/>
                <a:latin typeface="+mn-lt"/>
                <a:ea typeface="Times New Roman" panose="02020603050405020304" pitchFamily="18" charset="0"/>
                <a:cs typeface="Arial" panose="020B0604020202020204" pitchFamily="34" charset="0"/>
              </a:rPr>
              <a:t>tottis</a:t>
            </a:r>
            <a:r>
              <a:rPr lang="fi-FI" sz="1400" i="1" dirty="0">
                <a:solidFill>
                  <a:srgbClr val="C00000"/>
                </a:solidFill>
                <a:effectLst/>
                <a:latin typeface="+mn-lt"/>
                <a:ea typeface="Times New Roman" panose="02020603050405020304" pitchFamily="18" charset="0"/>
                <a:cs typeface="Arial" panose="020B0604020202020204" pitchFamily="34" charset="0"/>
              </a:rPr>
              <a:t> noutaminen tasamaalta, B-</a:t>
            </a:r>
            <a:r>
              <a:rPr lang="fi-FI" sz="1400" i="1" dirty="0" err="1">
                <a:solidFill>
                  <a:srgbClr val="C00000"/>
                </a:solidFill>
                <a:effectLst/>
                <a:latin typeface="+mn-lt"/>
                <a:ea typeface="Times New Roman" panose="02020603050405020304" pitchFamily="18" charset="0"/>
                <a:cs typeface="Arial" panose="020B0604020202020204" pitchFamily="34" charset="0"/>
              </a:rPr>
              <a:t>tottis</a:t>
            </a:r>
            <a:r>
              <a:rPr lang="fi-FI" sz="1400" i="1" dirty="0">
                <a:solidFill>
                  <a:srgbClr val="C00000"/>
                </a:solidFill>
                <a:effectLst/>
                <a:latin typeface="+mn-lt"/>
                <a:ea typeface="Times New Roman" panose="02020603050405020304" pitchFamily="18" charset="0"/>
                <a:cs typeface="Arial" panose="020B0604020202020204" pitchFamily="34" charset="0"/>
              </a:rPr>
              <a:t> noutaminen tasamaalta </a:t>
            </a:r>
            <a:endParaRPr lang="fi-FI" sz="1400" i="1" dirty="0">
              <a:solidFill>
                <a:srgbClr val="C00000"/>
              </a:solidFill>
              <a:latin typeface="+mn-lt"/>
            </a:endParaRPr>
          </a:p>
        </p:txBody>
      </p:sp>
    </p:spTree>
    <p:extLst>
      <p:ext uri="{BB962C8B-B14F-4D97-AF65-F5344CB8AC3E}">
        <p14:creationId xmlns:p14="http://schemas.microsoft.com/office/powerpoint/2010/main" val="1447770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52B5E004-39EF-ED00-A3B3-DFCD1EB839AC}"/>
              </a:ext>
            </a:extLst>
          </p:cNvPr>
          <p:cNvSpPr/>
          <p:nvPr/>
        </p:nvSpPr>
        <p:spPr>
          <a:xfrm>
            <a:off x="8543478" y="6021288"/>
            <a:ext cx="3502919" cy="4173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sz="4000" dirty="0"/>
              <a:t>Pakolliset vähennykset A (FCI-IGP)-tottelevaisuus</a:t>
            </a:r>
          </a:p>
        </p:txBody>
      </p:sp>
      <p:graphicFrame>
        <p:nvGraphicFramePr>
          <p:cNvPr id="2" name="Taulukko 3">
            <a:extLst>
              <a:ext uri="{FF2B5EF4-FFF2-40B4-BE49-F238E27FC236}">
                <a16:creationId xmlns:a16="http://schemas.microsoft.com/office/drawing/2014/main" id="{E442B219-B0BC-65FF-4594-2EDABB4A6E47}"/>
              </a:ext>
            </a:extLst>
          </p:cNvPr>
          <p:cNvGraphicFramePr>
            <a:graphicFrameLocks noGrp="1"/>
          </p:cNvGraphicFramePr>
          <p:nvPr>
            <p:extLst>
              <p:ext uri="{D42A27DB-BD31-4B8C-83A1-F6EECF244321}">
                <p14:modId xmlns:p14="http://schemas.microsoft.com/office/powerpoint/2010/main" val="2238924991"/>
              </p:ext>
            </p:extLst>
          </p:nvPr>
        </p:nvGraphicFramePr>
        <p:xfrm>
          <a:off x="694606" y="1484784"/>
          <a:ext cx="11017436" cy="485140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421114221"/>
                    </a:ext>
                  </a:extLst>
                </a:gridCol>
                <a:gridCol w="2736304">
                  <a:extLst>
                    <a:ext uri="{9D8B030D-6E8A-4147-A177-3AD203B41FA5}">
                      <a16:colId xmlns:a16="http://schemas.microsoft.com/office/drawing/2014/main" val="3983092370"/>
                    </a:ext>
                  </a:extLst>
                </a:gridCol>
                <a:gridCol w="3024336">
                  <a:extLst>
                    <a:ext uri="{9D8B030D-6E8A-4147-A177-3AD203B41FA5}">
                      <a16:colId xmlns:a16="http://schemas.microsoft.com/office/drawing/2014/main" val="568686242"/>
                    </a:ext>
                  </a:extLst>
                </a:gridCol>
                <a:gridCol w="3096556">
                  <a:extLst>
                    <a:ext uri="{9D8B030D-6E8A-4147-A177-3AD203B41FA5}">
                      <a16:colId xmlns:a16="http://schemas.microsoft.com/office/drawing/2014/main" val="1528246821"/>
                    </a:ext>
                  </a:extLst>
                </a:gridCol>
              </a:tblGrid>
              <a:tr h="370840">
                <a:tc>
                  <a:txBody>
                    <a:bodyPr/>
                    <a:lstStyle/>
                    <a:p>
                      <a:r>
                        <a:rPr lang="fi-FI" sz="1200" dirty="0"/>
                        <a:t>Liike</a:t>
                      </a:r>
                    </a:p>
                  </a:txBody>
                  <a:tcPr/>
                </a:tc>
                <a:tc>
                  <a:txBody>
                    <a:bodyPr/>
                    <a:lstStyle/>
                    <a:p>
                      <a:r>
                        <a:rPr lang="fi-FI" sz="1200" dirty="0"/>
                        <a:t>Koeluokka 1A</a:t>
                      </a:r>
                    </a:p>
                  </a:txBody>
                  <a:tcPr/>
                </a:tc>
                <a:tc>
                  <a:txBody>
                    <a:bodyPr/>
                    <a:lstStyle/>
                    <a:p>
                      <a:r>
                        <a:rPr lang="fi-FI" sz="1200" dirty="0"/>
                        <a:t>Koeluokka 2A</a:t>
                      </a:r>
                    </a:p>
                  </a:txBody>
                  <a:tcPr/>
                </a:tc>
                <a:tc>
                  <a:txBody>
                    <a:bodyPr/>
                    <a:lstStyle/>
                    <a:p>
                      <a:r>
                        <a:rPr lang="fi-FI" sz="1200" dirty="0"/>
                        <a:t>Koeluokka 3A</a:t>
                      </a:r>
                    </a:p>
                  </a:txBody>
                  <a:tcPr/>
                </a:tc>
                <a:extLst>
                  <a:ext uri="{0D108BD9-81ED-4DB2-BD59-A6C34878D82A}">
                    <a16:rowId xmlns:a16="http://schemas.microsoft.com/office/drawing/2014/main" val="2731980503"/>
                  </a:ext>
                </a:extLst>
              </a:tr>
              <a:tr h="370840">
                <a:tc>
                  <a:txBody>
                    <a:bodyPr/>
                    <a:lstStyle/>
                    <a:p>
                      <a:r>
                        <a:rPr lang="fi-FI" sz="1200" dirty="0"/>
                        <a:t>Istuminen</a:t>
                      </a:r>
                    </a:p>
                    <a:p>
                      <a:r>
                        <a:rPr lang="fi-FI" sz="1200" dirty="0"/>
                        <a:t>Ei istu</a:t>
                      </a:r>
                    </a:p>
                  </a:txBody>
                  <a:tcPr/>
                </a:tc>
                <a:tc>
                  <a:txBody>
                    <a:bodyPr/>
                    <a:lstStyle/>
                    <a:p>
                      <a:endParaRPr lang="fi-FI" sz="1200" dirty="0"/>
                    </a:p>
                    <a:p>
                      <a:r>
                        <a:rPr lang="fi-FI" sz="1200" dirty="0"/>
                        <a:t>-5 pistettä</a:t>
                      </a:r>
                    </a:p>
                  </a:txBody>
                  <a:tcPr/>
                </a:tc>
                <a:tc>
                  <a:txBody>
                    <a:bodyPr/>
                    <a:lstStyle/>
                    <a:p>
                      <a:endParaRPr lang="fi-FI" sz="1200" dirty="0"/>
                    </a:p>
                    <a:p>
                      <a:r>
                        <a:rPr lang="fi-FI" sz="1200" dirty="0"/>
                        <a:t>-5 pistettä</a:t>
                      </a:r>
                    </a:p>
                  </a:txBody>
                  <a:tcPr/>
                </a:tc>
                <a:tc>
                  <a:txBody>
                    <a:bodyPr/>
                    <a:lstStyle/>
                    <a:p>
                      <a:endParaRPr lang="fi-FI" sz="1200" dirty="0"/>
                    </a:p>
                    <a:p>
                      <a:r>
                        <a:rPr lang="fi-FI" sz="1200" dirty="0"/>
                        <a:t>-2,5 pistettä</a:t>
                      </a:r>
                    </a:p>
                  </a:txBody>
                  <a:tcPr/>
                </a:tc>
                <a:extLst>
                  <a:ext uri="{0D108BD9-81ED-4DB2-BD59-A6C34878D82A}">
                    <a16:rowId xmlns:a16="http://schemas.microsoft.com/office/drawing/2014/main" val="2908843727"/>
                  </a:ext>
                </a:extLst>
              </a:tr>
              <a:tr h="370840">
                <a:tc>
                  <a:txBody>
                    <a:bodyPr/>
                    <a:lstStyle/>
                    <a:p>
                      <a:r>
                        <a:rPr lang="fi-FI" sz="1200" dirty="0" err="1"/>
                        <a:t>Maahanmeno</a:t>
                      </a:r>
                      <a:endParaRPr lang="fi-FI" sz="1200" dirty="0"/>
                    </a:p>
                    <a:p>
                      <a:r>
                        <a:rPr lang="fi-FI" sz="1200" dirty="0"/>
                        <a:t>Ei mene maahan</a:t>
                      </a:r>
                    </a:p>
                  </a:txBody>
                  <a:tcPr/>
                </a:tc>
                <a:tc>
                  <a:txBody>
                    <a:bodyPr/>
                    <a:lstStyle/>
                    <a:p>
                      <a:endParaRPr lang="fi-FI" sz="1200" dirty="0"/>
                    </a:p>
                    <a:p>
                      <a:r>
                        <a:rPr lang="fi-FI" sz="1200" dirty="0"/>
                        <a:t>-5 pistettä</a:t>
                      </a:r>
                    </a:p>
                  </a:txBody>
                  <a:tcPr/>
                </a:tc>
                <a:tc>
                  <a:txBody>
                    <a:bodyPr/>
                    <a:lstStyle/>
                    <a:p>
                      <a:endParaRPr lang="fi-FI" sz="1200" dirty="0"/>
                    </a:p>
                    <a:p>
                      <a:r>
                        <a:rPr lang="fi-FI" sz="1200" dirty="0"/>
                        <a:t>-5 pistettä</a:t>
                      </a:r>
                    </a:p>
                  </a:txBody>
                  <a:tcPr/>
                </a:tc>
                <a:tc>
                  <a:txBody>
                    <a:bodyPr/>
                    <a:lstStyle/>
                    <a:p>
                      <a:endParaRPr lang="fi-FI" sz="1200" dirty="0"/>
                    </a:p>
                    <a:p>
                      <a:r>
                        <a:rPr lang="fi-FI" sz="1200" dirty="0"/>
                        <a:t>-5 pistettä</a:t>
                      </a:r>
                    </a:p>
                  </a:txBody>
                  <a:tcPr/>
                </a:tc>
                <a:extLst>
                  <a:ext uri="{0D108BD9-81ED-4DB2-BD59-A6C34878D82A}">
                    <a16:rowId xmlns:a16="http://schemas.microsoft.com/office/drawing/2014/main" val="3685947780"/>
                  </a:ext>
                </a:extLst>
              </a:tr>
              <a:tr h="370840">
                <a:tc>
                  <a:txBody>
                    <a:bodyPr/>
                    <a:lstStyle/>
                    <a:p>
                      <a:r>
                        <a:rPr lang="fi-FI" sz="1200" dirty="0"/>
                        <a:t>Seisominen</a:t>
                      </a:r>
                    </a:p>
                    <a:p>
                      <a:r>
                        <a:rPr lang="fi-FI" sz="1200" dirty="0"/>
                        <a:t>Ei seiso</a:t>
                      </a:r>
                    </a:p>
                  </a:txBody>
                  <a:tcPr/>
                </a:tc>
                <a:tc>
                  <a:txBody>
                    <a:bodyPr/>
                    <a:lstStyle/>
                    <a:p>
                      <a:endParaRPr lang="fi-FI" sz="1200" dirty="0"/>
                    </a:p>
                  </a:txBody>
                  <a:tcPr/>
                </a:tc>
                <a:tc>
                  <a:txBody>
                    <a:bodyPr/>
                    <a:lstStyle/>
                    <a:p>
                      <a:endParaRPr lang="fi-FI" sz="1200" dirty="0"/>
                    </a:p>
                    <a:p>
                      <a:r>
                        <a:rPr lang="fi-FI" sz="1200" dirty="0"/>
                        <a:t>-2,5 pistettä</a:t>
                      </a:r>
                    </a:p>
                  </a:txBody>
                  <a:tcPr/>
                </a:tc>
                <a:tc>
                  <a:txBody>
                    <a:bodyPr/>
                    <a:lstStyle/>
                    <a:p>
                      <a:endParaRPr lang="fi-FI" sz="1200" dirty="0"/>
                    </a:p>
                    <a:p>
                      <a:r>
                        <a:rPr lang="fi-FI" sz="1200" dirty="0"/>
                        <a:t>-5 pistettä</a:t>
                      </a:r>
                    </a:p>
                  </a:txBody>
                  <a:tcPr/>
                </a:tc>
                <a:extLst>
                  <a:ext uri="{0D108BD9-81ED-4DB2-BD59-A6C34878D82A}">
                    <a16:rowId xmlns:a16="http://schemas.microsoft.com/office/drawing/2014/main" val="1059380660"/>
                  </a:ext>
                </a:extLst>
              </a:tr>
              <a:tr h="455632">
                <a:tc>
                  <a:txBody>
                    <a:bodyPr/>
                    <a:lstStyle/>
                    <a:p>
                      <a:r>
                        <a:rPr lang="fi-FI" sz="1200" dirty="0"/>
                        <a:t>Tasamaanouto</a:t>
                      </a:r>
                    </a:p>
                    <a:p>
                      <a:r>
                        <a:rPr lang="fi-FI" sz="1200" dirty="0"/>
                        <a:t>Koira ei nouda</a:t>
                      </a:r>
                    </a:p>
                    <a:p>
                      <a:r>
                        <a:rPr lang="fi-FI" sz="1200" dirty="0"/>
                        <a:t>Ohjaaja auttaa koiraa siirtymällä paikaltaan, jolloin koira noutaa</a:t>
                      </a:r>
                    </a:p>
                  </a:txBody>
                  <a:tcPr/>
                </a:tc>
                <a:tc>
                  <a:txBody>
                    <a:bodyPr/>
                    <a:lstStyle/>
                    <a:p>
                      <a:endParaRPr lang="fi-FI" sz="1200" dirty="0"/>
                    </a:p>
                    <a:p>
                      <a:r>
                        <a:rPr lang="fi-FI" sz="1200" dirty="0"/>
                        <a:t>-15 pistettä</a:t>
                      </a:r>
                    </a:p>
                    <a:p>
                      <a:endParaRPr lang="fi-FI" sz="1200" dirty="0"/>
                    </a:p>
                    <a:p>
                      <a:endParaRPr lang="fi-FI" sz="1200" dirty="0"/>
                    </a:p>
                    <a:p>
                      <a:r>
                        <a:rPr lang="fi-FI" sz="1200" dirty="0"/>
                        <a:t>Puutteellinen</a:t>
                      </a:r>
                    </a:p>
                  </a:txBody>
                  <a:tcPr/>
                </a:tc>
                <a:tc>
                  <a:txBody>
                    <a:bodyPr/>
                    <a:lstStyle/>
                    <a:p>
                      <a:endParaRPr lang="fi-FI" sz="1200" dirty="0"/>
                    </a:p>
                    <a:p>
                      <a:r>
                        <a:rPr lang="fi-FI" sz="1200" dirty="0"/>
                        <a:t>-10 pistettä</a:t>
                      </a:r>
                    </a:p>
                    <a:p>
                      <a:endParaRPr lang="fi-FI" sz="1200" dirty="0"/>
                    </a:p>
                    <a:p>
                      <a:endParaRPr lang="fi-FI" sz="1200" dirty="0"/>
                    </a:p>
                    <a:p>
                      <a:r>
                        <a:rPr lang="fi-FI" sz="1200" dirty="0"/>
                        <a:t>Puutteellinen</a:t>
                      </a:r>
                    </a:p>
                  </a:txBody>
                  <a:tcPr/>
                </a:tc>
                <a:tc>
                  <a:txBody>
                    <a:bodyPr/>
                    <a:lstStyle/>
                    <a:p>
                      <a:endParaRPr lang="fi-FI" sz="1200" dirty="0"/>
                    </a:p>
                    <a:p>
                      <a:r>
                        <a:rPr lang="fi-FI" sz="1200" dirty="0"/>
                        <a:t>-10 pistettä</a:t>
                      </a:r>
                    </a:p>
                    <a:p>
                      <a:endParaRPr lang="fi-FI" sz="1200" dirty="0"/>
                    </a:p>
                    <a:p>
                      <a:endParaRPr lang="fi-FI" sz="1200" dirty="0"/>
                    </a:p>
                    <a:p>
                      <a:r>
                        <a:rPr lang="fi-FI" sz="1200" dirty="0"/>
                        <a:t>Puutteellinen</a:t>
                      </a:r>
                    </a:p>
                  </a:txBody>
                  <a:tcPr/>
                </a:tc>
                <a:extLst>
                  <a:ext uri="{0D108BD9-81ED-4DB2-BD59-A6C34878D82A}">
                    <a16:rowId xmlns:a16="http://schemas.microsoft.com/office/drawing/2014/main" val="527316949"/>
                  </a:ext>
                </a:extLst>
              </a:tr>
              <a:tr h="370840">
                <a:tc>
                  <a:txBody>
                    <a:bodyPr/>
                    <a:lstStyle/>
                    <a:p>
                      <a:r>
                        <a:rPr lang="fi-FI" sz="1200" dirty="0"/>
                        <a:t>Hyppynouto</a:t>
                      </a:r>
                    </a:p>
                    <a:p>
                      <a:r>
                        <a:rPr lang="fi-FI" sz="1200" dirty="0"/>
                        <a:t>Vain yksi hyppy</a:t>
                      </a:r>
                    </a:p>
                    <a:p>
                      <a:r>
                        <a:rPr lang="fi-FI" sz="1200" dirty="0"/>
                        <a:t>Ei hyppää</a:t>
                      </a:r>
                    </a:p>
                    <a:p>
                      <a:r>
                        <a:rPr lang="fi-FI" sz="1200" dirty="0"/>
                        <a:t>Ei nouda</a:t>
                      </a:r>
                    </a:p>
                  </a:txBody>
                  <a:tcPr/>
                </a:tc>
                <a:tc>
                  <a:txBody>
                    <a:bodyPr/>
                    <a:lstStyle/>
                    <a:p>
                      <a:endParaRPr lang="fi-FI" sz="1200" dirty="0"/>
                    </a:p>
                    <a:p>
                      <a:r>
                        <a:rPr lang="fi-FI" sz="1200" dirty="0"/>
                        <a:t>-5 pistettä</a:t>
                      </a:r>
                    </a:p>
                    <a:p>
                      <a:r>
                        <a:rPr lang="fi-FI" sz="1200" dirty="0"/>
                        <a:t>-15 pistettä</a:t>
                      </a:r>
                    </a:p>
                    <a:p>
                      <a:r>
                        <a:rPr lang="fi-FI" sz="1200" dirty="0"/>
                        <a:t>-15 pistettä</a:t>
                      </a:r>
                    </a:p>
                  </a:txBody>
                  <a:tcPr/>
                </a:tc>
                <a:tc>
                  <a:txBody>
                    <a:bodyPr/>
                    <a:lstStyle/>
                    <a:p>
                      <a:endParaRPr lang="fi-FI" sz="1200" dirty="0"/>
                    </a:p>
                    <a:p>
                      <a:r>
                        <a:rPr lang="fi-FI" sz="1200" dirty="0"/>
                        <a:t>-5 pistettä</a:t>
                      </a:r>
                    </a:p>
                    <a:p>
                      <a:r>
                        <a:rPr lang="fi-FI" sz="1200" dirty="0"/>
                        <a:t>-15 pistettä</a:t>
                      </a:r>
                    </a:p>
                    <a:p>
                      <a:r>
                        <a:rPr lang="fi-FI" sz="1200" dirty="0"/>
                        <a:t>-15 pistettä</a:t>
                      </a:r>
                    </a:p>
                  </a:txBody>
                  <a:tcPr/>
                </a:tc>
                <a:tc>
                  <a:txBody>
                    <a:bodyPr/>
                    <a:lstStyle/>
                    <a:p>
                      <a:endParaRPr lang="fi-FI" sz="1200" dirty="0"/>
                    </a:p>
                    <a:p>
                      <a:r>
                        <a:rPr lang="fi-FI" sz="1200" dirty="0"/>
                        <a:t>-5 pistettä</a:t>
                      </a:r>
                    </a:p>
                    <a:p>
                      <a:r>
                        <a:rPr lang="fi-FI" sz="1200" dirty="0"/>
                        <a:t>-15 pistettä</a:t>
                      </a:r>
                    </a:p>
                    <a:p>
                      <a:r>
                        <a:rPr lang="fi-FI" sz="1200" dirty="0"/>
                        <a:t>-15 pistettä</a:t>
                      </a:r>
                    </a:p>
                  </a:txBody>
                  <a:tcPr/>
                </a:tc>
                <a:extLst>
                  <a:ext uri="{0D108BD9-81ED-4DB2-BD59-A6C34878D82A}">
                    <a16:rowId xmlns:a16="http://schemas.microsoft.com/office/drawing/2014/main" val="2958268874"/>
                  </a:ext>
                </a:extLst>
              </a:tr>
              <a:tr h="370840">
                <a:tc>
                  <a:txBody>
                    <a:bodyPr/>
                    <a:lstStyle/>
                    <a:p>
                      <a:r>
                        <a:rPr lang="fi-FI" sz="1200" dirty="0"/>
                        <a:t>Estenouto (vinoesteen yli kiipeäminen yhteen suuntaan)</a:t>
                      </a:r>
                    </a:p>
                    <a:p>
                      <a:r>
                        <a:rPr lang="fi-FI" sz="1200" dirty="0"/>
                        <a:t>Ei ylitä / ei nouda</a:t>
                      </a:r>
                    </a:p>
                    <a:p>
                      <a:r>
                        <a:rPr lang="fi-FI" sz="1200" dirty="0"/>
                        <a:t>Ei ylitä kumpaankaan suuntaan</a:t>
                      </a:r>
                    </a:p>
                  </a:txBody>
                  <a:tcPr/>
                </a:tc>
                <a:tc>
                  <a:txBody>
                    <a:bodyPr/>
                    <a:lstStyle/>
                    <a:p>
                      <a:endParaRPr lang="fi-FI" sz="1200" dirty="0"/>
                    </a:p>
                    <a:p>
                      <a:endParaRPr lang="fi-FI" sz="1200" dirty="0"/>
                    </a:p>
                    <a:p>
                      <a:r>
                        <a:rPr lang="fi-FI" sz="1200" dirty="0"/>
                        <a:t>-15 pistettä</a:t>
                      </a:r>
                    </a:p>
                  </a:txBody>
                  <a:tcPr/>
                </a:tc>
                <a:tc>
                  <a:txBody>
                    <a:bodyPr/>
                    <a:lstStyle/>
                    <a:p>
                      <a:r>
                        <a:rPr lang="fi-FI" sz="1200" dirty="0"/>
                        <a:t>Vain toiseen suuntaan ja noutaa</a:t>
                      </a:r>
                    </a:p>
                    <a:p>
                      <a:r>
                        <a:rPr lang="fi-FI" sz="1200" dirty="0"/>
                        <a:t>-5 pistettä</a:t>
                      </a:r>
                    </a:p>
                    <a:p>
                      <a:r>
                        <a:rPr lang="fi-FI" sz="1200" dirty="0"/>
                        <a:t>-15 pistettä</a:t>
                      </a:r>
                    </a:p>
                    <a:p>
                      <a:r>
                        <a:rPr lang="fi-FI" sz="1200" dirty="0"/>
                        <a:t>-15 pistettä</a:t>
                      </a:r>
                    </a:p>
                  </a:txBody>
                  <a:tcPr/>
                </a:tc>
                <a:tc>
                  <a:txBody>
                    <a:bodyPr/>
                    <a:lstStyle/>
                    <a:p>
                      <a:r>
                        <a:rPr lang="fi-FI" sz="1200" dirty="0"/>
                        <a:t>Vain toiseen suuntaan ja noutaa</a:t>
                      </a:r>
                    </a:p>
                    <a:p>
                      <a:r>
                        <a:rPr lang="fi-FI" sz="1200" dirty="0"/>
                        <a:t>-5 pistettä</a:t>
                      </a:r>
                    </a:p>
                    <a:p>
                      <a:r>
                        <a:rPr lang="fi-FI" sz="1200" dirty="0"/>
                        <a:t>-15 pistettä</a:t>
                      </a:r>
                    </a:p>
                    <a:p>
                      <a:r>
                        <a:rPr lang="fi-FI" sz="1200" dirty="0"/>
                        <a:t>-15 pistettä</a:t>
                      </a:r>
                    </a:p>
                  </a:txBody>
                  <a:tcPr/>
                </a:tc>
                <a:extLst>
                  <a:ext uri="{0D108BD9-81ED-4DB2-BD59-A6C34878D82A}">
                    <a16:rowId xmlns:a16="http://schemas.microsoft.com/office/drawing/2014/main" val="505210575"/>
                  </a:ext>
                </a:extLst>
              </a:tr>
              <a:tr h="370840">
                <a:tc>
                  <a:txBody>
                    <a:bodyPr/>
                    <a:lstStyle/>
                    <a:p>
                      <a:r>
                        <a:rPr lang="fi-FI" sz="1200" dirty="0"/>
                        <a:t>Eteen lähettäminen ja </a:t>
                      </a:r>
                      <a:r>
                        <a:rPr lang="fi-FI" sz="1200" dirty="0" err="1"/>
                        <a:t>maahanmeno</a:t>
                      </a:r>
                      <a:endParaRPr lang="fi-FI" sz="1200" dirty="0"/>
                    </a:p>
                  </a:txBody>
                  <a:tcPr/>
                </a:tc>
                <a:tc>
                  <a:txBody>
                    <a:bodyPr/>
                    <a:lstStyle/>
                    <a:p>
                      <a:r>
                        <a:rPr lang="fi-FI" sz="1200" dirty="0"/>
                        <a:t>Kts. liikkeen kuvaus</a:t>
                      </a:r>
                    </a:p>
                  </a:txBody>
                  <a:tcPr/>
                </a:tc>
                <a:tc>
                  <a:txBody>
                    <a:bodyPr/>
                    <a:lstStyle/>
                    <a:p>
                      <a:r>
                        <a:rPr lang="fi-FI" sz="1200" dirty="0"/>
                        <a:t>Kts. liikkeen kuvaus</a:t>
                      </a:r>
                    </a:p>
                  </a:txBody>
                  <a:tcPr/>
                </a:tc>
                <a:tc>
                  <a:txBody>
                    <a:bodyPr/>
                    <a:lstStyle/>
                    <a:p>
                      <a:r>
                        <a:rPr lang="fi-FI" sz="1200" dirty="0"/>
                        <a:t>Kts. liikkeen kuvaus</a:t>
                      </a:r>
                    </a:p>
                  </a:txBody>
                  <a:tcPr/>
                </a:tc>
                <a:extLst>
                  <a:ext uri="{0D108BD9-81ED-4DB2-BD59-A6C34878D82A}">
                    <a16:rowId xmlns:a16="http://schemas.microsoft.com/office/drawing/2014/main" val="1332819279"/>
                  </a:ext>
                </a:extLst>
              </a:tr>
            </a:tbl>
          </a:graphicData>
        </a:graphic>
      </p:graphicFrame>
    </p:spTree>
    <p:extLst>
      <p:ext uri="{BB962C8B-B14F-4D97-AF65-F5344CB8AC3E}">
        <p14:creationId xmlns:p14="http://schemas.microsoft.com/office/powerpoint/2010/main" val="4000651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52B5E004-39EF-ED00-A3B3-DFCD1EB839AC}"/>
              </a:ext>
            </a:extLst>
          </p:cNvPr>
          <p:cNvSpPr/>
          <p:nvPr/>
        </p:nvSpPr>
        <p:spPr>
          <a:xfrm>
            <a:off x="8543478" y="6021288"/>
            <a:ext cx="3502919" cy="4173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sz="4000" dirty="0"/>
              <a:t>Pakolliset vähennykset B (FCI-IBGH) -tottelevaisuus</a:t>
            </a:r>
          </a:p>
        </p:txBody>
      </p:sp>
      <p:graphicFrame>
        <p:nvGraphicFramePr>
          <p:cNvPr id="2" name="Taulukko 3">
            <a:extLst>
              <a:ext uri="{FF2B5EF4-FFF2-40B4-BE49-F238E27FC236}">
                <a16:creationId xmlns:a16="http://schemas.microsoft.com/office/drawing/2014/main" id="{E442B219-B0BC-65FF-4594-2EDABB4A6E47}"/>
              </a:ext>
            </a:extLst>
          </p:cNvPr>
          <p:cNvGraphicFramePr>
            <a:graphicFrameLocks noGrp="1"/>
          </p:cNvGraphicFramePr>
          <p:nvPr>
            <p:extLst>
              <p:ext uri="{D42A27DB-BD31-4B8C-83A1-F6EECF244321}">
                <p14:modId xmlns:p14="http://schemas.microsoft.com/office/powerpoint/2010/main" val="4167005614"/>
              </p:ext>
            </p:extLst>
          </p:nvPr>
        </p:nvGraphicFramePr>
        <p:xfrm>
          <a:off x="694606" y="1484784"/>
          <a:ext cx="11017436" cy="433324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421114221"/>
                    </a:ext>
                  </a:extLst>
                </a:gridCol>
                <a:gridCol w="2232248">
                  <a:extLst>
                    <a:ext uri="{9D8B030D-6E8A-4147-A177-3AD203B41FA5}">
                      <a16:colId xmlns:a16="http://schemas.microsoft.com/office/drawing/2014/main" val="3983092370"/>
                    </a:ext>
                  </a:extLst>
                </a:gridCol>
                <a:gridCol w="3024336">
                  <a:extLst>
                    <a:ext uri="{9D8B030D-6E8A-4147-A177-3AD203B41FA5}">
                      <a16:colId xmlns:a16="http://schemas.microsoft.com/office/drawing/2014/main" val="568686242"/>
                    </a:ext>
                  </a:extLst>
                </a:gridCol>
                <a:gridCol w="3096556">
                  <a:extLst>
                    <a:ext uri="{9D8B030D-6E8A-4147-A177-3AD203B41FA5}">
                      <a16:colId xmlns:a16="http://schemas.microsoft.com/office/drawing/2014/main" val="1528246821"/>
                    </a:ext>
                  </a:extLst>
                </a:gridCol>
              </a:tblGrid>
              <a:tr h="370840">
                <a:tc>
                  <a:txBody>
                    <a:bodyPr/>
                    <a:lstStyle/>
                    <a:p>
                      <a:r>
                        <a:rPr lang="fi-FI" sz="1400" dirty="0"/>
                        <a:t>Liike</a:t>
                      </a:r>
                    </a:p>
                  </a:txBody>
                  <a:tcPr/>
                </a:tc>
                <a:tc>
                  <a:txBody>
                    <a:bodyPr/>
                    <a:lstStyle/>
                    <a:p>
                      <a:r>
                        <a:rPr lang="fi-FI" sz="1400" dirty="0"/>
                        <a:t>Koeluokka 1B</a:t>
                      </a:r>
                    </a:p>
                  </a:txBody>
                  <a:tcPr/>
                </a:tc>
                <a:tc>
                  <a:txBody>
                    <a:bodyPr/>
                    <a:lstStyle/>
                    <a:p>
                      <a:r>
                        <a:rPr lang="fi-FI" sz="1400" dirty="0"/>
                        <a:t>Koeluokka 2B</a:t>
                      </a:r>
                    </a:p>
                  </a:txBody>
                  <a:tcPr/>
                </a:tc>
                <a:tc>
                  <a:txBody>
                    <a:bodyPr/>
                    <a:lstStyle/>
                    <a:p>
                      <a:r>
                        <a:rPr lang="fi-FI" sz="1400" dirty="0"/>
                        <a:t>Koeluokka 3B</a:t>
                      </a:r>
                    </a:p>
                  </a:txBody>
                  <a:tcPr/>
                </a:tc>
                <a:extLst>
                  <a:ext uri="{0D108BD9-81ED-4DB2-BD59-A6C34878D82A}">
                    <a16:rowId xmlns:a16="http://schemas.microsoft.com/office/drawing/2014/main" val="2731980503"/>
                  </a:ext>
                </a:extLst>
              </a:tr>
              <a:tr h="370840">
                <a:tc>
                  <a:txBody>
                    <a:bodyPr/>
                    <a:lstStyle/>
                    <a:p>
                      <a:r>
                        <a:rPr lang="fi-FI" sz="1400" dirty="0"/>
                        <a:t>Istuminen</a:t>
                      </a:r>
                    </a:p>
                    <a:p>
                      <a:r>
                        <a:rPr lang="fi-FI" sz="1400" dirty="0"/>
                        <a:t>Ei istu</a:t>
                      </a:r>
                    </a:p>
                  </a:txBody>
                  <a:tcPr/>
                </a:tc>
                <a:tc>
                  <a:txBody>
                    <a:bodyPr/>
                    <a:lstStyle/>
                    <a:p>
                      <a:endParaRPr lang="fi-FI" sz="1400" dirty="0"/>
                    </a:p>
                    <a:p>
                      <a:r>
                        <a:rPr lang="fi-FI" sz="1400" dirty="0"/>
                        <a:t>-7 pistettä</a:t>
                      </a:r>
                    </a:p>
                  </a:txBody>
                  <a:tcPr/>
                </a:tc>
                <a:tc>
                  <a:txBody>
                    <a:bodyPr/>
                    <a:lstStyle/>
                    <a:p>
                      <a:endParaRPr lang="fi-FI" sz="1400" dirty="0"/>
                    </a:p>
                    <a:p>
                      <a:r>
                        <a:rPr lang="fi-FI" sz="1400" dirty="0"/>
                        <a:t>-7 pistettä</a:t>
                      </a:r>
                    </a:p>
                  </a:txBody>
                  <a:tcPr/>
                </a:tc>
                <a:tc>
                  <a:txBody>
                    <a:bodyPr/>
                    <a:lstStyle/>
                    <a:p>
                      <a:endParaRPr lang="fi-FI" sz="1400" dirty="0"/>
                    </a:p>
                    <a:p>
                      <a:r>
                        <a:rPr lang="fi-FI" sz="1400" dirty="0"/>
                        <a:t>-5 pistettä</a:t>
                      </a:r>
                    </a:p>
                  </a:txBody>
                  <a:tcPr/>
                </a:tc>
                <a:extLst>
                  <a:ext uri="{0D108BD9-81ED-4DB2-BD59-A6C34878D82A}">
                    <a16:rowId xmlns:a16="http://schemas.microsoft.com/office/drawing/2014/main" val="2908843727"/>
                  </a:ext>
                </a:extLst>
              </a:tr>
              <a:tr h="370840">
                <a:tc>
                  <a:txBody>
                    <a:bodyPr/>
                    <a:lstStyle/>
                    <a:p>
                      <a:r>
                        <a:rPr lang="fi-FI" sz="1400" dirty="0" err="1"/>
                        <a:t>Maahanmeno</a:t>
                      </a:r>
                      <a:endParaRPr lang="fi-FI" sz="1400" dirty="0"/>
                    </a:p>
                    <a:p>
                      <a:r>
                        <a:rPr lang="fi-FI" sz="1400" dirty="0"/>
                        <a:t>Ei mene maahan</a:t>
                      </a:r>
                    </a:p>
                  </a:txBody>
                  <a:tcPr/>
                </a:tc>
                <a:tc>
                  <a:txBody>
                    <a:bodyPr/>
                    <a:lstStyle/>
                    <a:p>
                      <a:endParaRPr lang="fi-FI" sz="1400" dirty="0"/>
                    </a:p>
                    <a:p>
                      <a:r>
                        <a:rPr lang="fi-FI" sz="1400" dirty="0"/>
                        <a:t>-7 pistettä</a:t>
                      </a:r>
                    </a:p>
                  </a:txBody>
                  <a:tcPr/>
                </a:tc>
                <a:tc>
                  <a:txBody>
                    <a:bodyPr/>
                    <a:lstStyle/>
                    <a:p>
                      <a:endParaRPr lang="fi-FI" sz="1400" dirty="0"/>
                    </a:p>
                    <a:p>
                      <a:r>
                        <a:rPr lang="fi-FI" sz="1400" dirty="0"/>
                        <a:t>-7 pistettä</a:t>
                      </a:r>
                    </a:p>
                  </a:txBody>
                  <a:tcPr/>
                </a:tc>
                <a:tc>
                  <a:txBody>
                    <a:bodyPr/>
                    <a:lstStyle/>
                    <a:p>
                      <a:endParaRPr lang="fi-FI" sz="1400" dirty="0"/>
                    </a:p>
                    <a:p>
                      <a:r>
                        <a:rPr lang="fi-FI" sz="1400" dirty="0"/>
                        <a:t>-5 pistettä</a:t>
                      </a:r>
                    </a:p>
                  </a:txBody>
                  <a:tcPr/>
                </a:tc>
                <a:extLst>
                  <a:ext uri="{0D108BD9-81ED-4DB2-BD59-A6C34878D82A}">
                    <a16:rowId xmlns:a16="http://schemas.microsoft.com/office/drawing/2014/main" val="3685947780"/>
                  </a:ext>
                </a:extLst>
              </a:tr>
              <a:tr h="370840">
                <a:tc>
                  <a:txBody>
                    <a:bodyPr/>
                    <a:lstStyle/>
                    <a:p>
                      <a:r>
                        <a:rPr lang="fi-FI" sz="1400" dirty="0"/>
                        <a:t>Seisominen</a:t>
                      </a:r>
                    </a:p>
                    <a:p>
                      <a:r>
                        <a:rPr lang="fi-FI" sz="1400" dirty="0"/>
                        <a:t>Ei seiso</a:t>
                      </a:r>
                    </a:p>
                  </a:txBody>
                  <a:tcPr/>
                </a:tc>
                <a:tc>
                  <a:txBody>
                    <a:bodyPr/>
                    <a:lstStyle/>
                    <a:p>
                      <a:endParaRPr lang="fi-FI" sz="1400" dirty="0"/>
                    </a:p>
                    <a:p>
                      <a:endParaRPr lang="fi-FI" sz="1400" dirty="0"/>
                    </a:p>
                  </a:txBody>
                  <a:tcPr/>
                </a:tc>
                <a:tc>
                  <a:txBody>
                    <a:bodyPr/>
                    <a:lstStyle/>
                    <a:p>
                      <a:endParaRPr lang="fi-FI" sz="1400" dirty="0"/>
                    </a:p>
                  </a:txBody>
                  <a:tcPr/>
                </a:tc>
                <a:tc>
                  <a:txBody>
                    <a:bodyPr/>
                    <a:lstStyle/>
                    <a:p>
                      <a:endParaRPr lang="fi-FI" sz="1400" dirty="0"/>
                    </a:p>
                    <a:p>
                      <a:r>
                        <a:rPr lang="fi-FI" sz="1400" dirty="0"/>
                        <a:t>-5 pistettä</a:t>
                      </a:r>
                    </a:p>
                  </a:txBody>
                  <a:tcPr/>
                </a:tc>
                <a:extLst>
                  <a:ext uri="{0D108BD9-81ED-4DB2-BD59-A6C34878D82A}">
                    <a16:rowId xmlns:a16="http://schemas.microsoft.com/office/drawing/2014/main" val="1059380660"/>
                  </a:ext>
                </a:extLst>
              </a:tr>
              <a:tr h="370840">
                <a:tc>
                  <a:txBody>
                    <a:bodyPr/>
                    <a:lstStyle/>
                    <a:p>
                      <a:r>
                        <a:rPr lang="fi-FI" sz="1400" dirty="0"/>
                        <a:t>Tasamaanouto</a:t>
                      </a:r>
                    </a:p>
                    <a:p>
                      <a:r>
                        <a:rPr lang="fi-FI" sz="1400" dirty="0"/>
                        <a:t>Koira ei nouda</a:t>
                      </a:r>
                    </a:p>
                    <a:p>
                      <a:r>
                        <a:rPr lang="fi-FI" sz="1400" dirty="0"/>
                        <a:t>Ohjaaja auttaa koiraa siirtymällä paikaltaan, jolloin koira noutaa</a:t>
                      </a:r>
                    </a:p>
                  </a:txBody>
                  <a:tcPr/>
                </a:tc>
                <a:tc>
                  <a:txBody>
                    <a:bodyPr/>
                    <a:lstStyle/>
                    <a:p>
                      <a:endParaRPr lang="fi-FI" sz="1400" dirty="0"/>
                    </a:p>
                  </a:txBody>
                  <a:tcPr/>
                </a:tc>
                <a:tc>
                  <a:txBody>
                    <a:bodyPr/>
                    <a:lstStyle/>
                    <a:p>
                      <a:endParaRPr lang="fi-FI" sz="1400" dirty="0"/>
                    </a:p>
                    <a:p>
                      <a:r>
                        <a:rPr lang="fi-FI" sz="1400" dirty="0"/>
                        <a:t>-10 pistettä</a:t>
                      </a:r>
                    </a:p>
                    <a:p>
                      <a:endParaRPr lang="fi-FI" sz="1400" dirty="0"/>
                    </a:p>
                    <a:p>
                      <a:r>
                        <a:rPr lang="fi-FI" sz="1400" dirty="0"/>
                        <a:t>Puutteellinen</a:t>
                      </a:r>
                    </a:p>
                  </a:txBody>
                  <a:tcPr/>
                </a:tc>
                <a:tc>
                  <a:txBody>
                    <a:bodyPr/>
                    <a:lstStyle/>
                    <a:p>
                      <a:endParaRPr lang="fi-FI" sz="1400" dirty="0"/>
                    </a:p>
                    <a:p>
                      <a:r>
                        <a:rPr lang="fi-FI" sz="1400" dirty="0"/>
                        <a:t>-15 pistettä</a:t>
                      </a:r>
                    </a:p>
                    <a:p>
                      <a:endParaRPr lang="fi-FI" sz="1400" dirty="0"/>
                    </a:p>
                    <a:p>
                      <a:r>
                        <a:rPr lang="fi-FI" sz="1400" dirty="0"/>
                        <a:t>Puutteellinen</a:t>
                      </a:r>
                    </a:p>
                  </a:txBody>
                  <a:tcPr/>
                </a:tc>
                <a:extLst>
                  <a:ext uri="{0D108BD9-81ED-4DB2-BD59-A6C34878D82A}">
                    <a16:rowId xmlns:a16="http://schemas.microsoft.com/office/drawing/2014/main" val="527316949"/>
                  </a:ext>
                </a:extLst>
              </a:tr>
              <a:tr h="370840">
                <a:tc>
                  <a:txBody>
                    <a:bodyPr/>
                    <a:lstStyle/>
                    <a:p>
                      <a:r>
                        <a:rPr lang="fi-FI" sz="1400" dirty="0"/>
                        <a:t>Estenouto</a:t>
                      </a:r>
                    </a:p>
                    <a:p>
                      <a:r>
                        <a:rPr lang="fi-FI" sz="1400" dirty="0"/>
                        <a:t>Vain toiseen suuntaan ja noutaa</a:t>
                      </a:r>
                    </a:p>
                    <a:p>
                      <a:r>
                        <a:rPr lang="fi-FI" sz="1400" dirty="0"/>
                        <a:t>Ei nouda</a:t>
                      </a:r>
                    </a:p>
                    <a:p>
                      <a:r>
                        <a:rPr lang="fi-FI" sz="1400" dirty="0"/>
                        <a:t>Ei ylitä kumpaankaan suuntaan</a:t>
                      </a:r>
                    </a:p>
                  </a:txBody>
                  <a:tcPr/>
                </a:tc>
                <a:tc>
                  <a:txBody>
                    <a:bodyPr/>
                    <a:lstStyle/>
                    <a:p>
                      <a:endParaRPr lang="fi-FI" sz="1400" dirty="0"/>
                    </a:p>
                  </a:txBody>
                  <a:tcPr/>
                </a:tc>
                <a:tc>
                  <a:txBody>
                    <a:bodyPr/>
                    <a:lstStyle/>
                    <a:p>
                      <a:endParaRPr lang="fi-FI" sz="1400" dirty="0"/>
                    </a:p>
                  </a:txBody>
                  <a:tcPr/>
                </a:tc>
                <a:tc>
                  <a:txBody>
                    <a:bodyPr/>
                    <a:lstStyle/>
                    <a:p>
                      <a:endParaRPr lang="fi-FI" sz="1400" dirty="0"/>
                    </a:p>
                    <a:p>
                      <a:r>
                        <a:rPr lang="fi-FI" sz="1400" dirty="0"/>
                        <a:t>-5 pistettä</a:t>
                      </a:r>
                    </a:p>
                    <a:p>
                      <a:r>
                        <a:rPr lang="fi-FI" sz="1400" dirty="0"/>
                        <a:t>-15 pistettä</a:t>
                      </a:r>
                    </a:p>
                    <a:p>
                      <a:r>
                        <a:rPr lang="fi-FI" sz="1400" dirty="0"/>
                        <a:t>-15 pistettä</a:t>
                      </a:r>
                    </a:p>
                  </a:txBody>
                  <a:tcPr/>
                </a:tc>
                <a:extLst>
                  <a:ext uri="{0D108BD9-81ED-4DB2-BD59-A6C34878D82A}">
                    <a16:rowId xmlns:a16="http://schemas.microsoft.com/office/drawing/2014/main" val="2958268874"/>
                  </a:ext>
                </a:extLst>
              </a:tr>
              <a:tr h="370840">
                <a:tc>
                  <a:txBody>
                    <a:bodyPr/>
                    <a:lstStyle/>
                    <a:p>
                      <a:r>
                        <a:rPr lang="fi-FI" sz="1400" dirty="0"/>
                        <a:t>Eteen lähettäminen ja </a:t>
                      </a:r>
                      <a:r>
                        <a:rPr lang="fi-FI" sz="1400" dirty="0" err="1"/>
                        <a:t>maahanmeno</a:t>
                      </a:r>
                      <a:endParaRPr lang="fi-FI" sz="1400" dirty="0"/>
                    </a:p>
                  </a:txBody>
                  <a:tcPr/>
                </a:tc>
                <a:tc>
                  <a:txBody>
                    <a:bodyPr/>
                    <a:lstStyle/>
                    <a:p>
                      <a:endParaRPr lang="fi-FI" sz="1400" dirty="0"/>
                    </a:p>
                  </a:txBody>
                  <a:tcPr/>
                </a:tc>
                <a:tc>
                  <a:txBody>
                    <a:bodyPr/>
                    <a:lstStyle/>
                    <a:p>
                      <a:r>
                        <a:rPr lang="fi-FI" sz="1400" dirty="0"/>
                        <a:t>Kts. liikkeen kuvaus</a:t>
                      </a:r>
                    </a:p>
                  </a:txBody>
                  <a:tcPr/>
                </a:tc>
                <a:tc>
                  <a:txBody>
                    <a:bodyPr/>
                    <a:lstStyle/>
                    <a:p>
                      <a:r>
                        <a:rPr lang="fi-FI" sz="1400" dirty="0"/>
                        <a:t>Kts. liikkeen kuvaus</a:t>
                      </a:r>
                    </a:p>
                  </a:txBody>
                  <a:tcPr/>
                </a:tc>
                <a:extLst>
                  <a:ext uri="{0D108BD9-81ED-4DB2-BD59-A6C34878D82A}">
                    <a16:rowId xmlns:a16="http://schemas.microsoft.com/office/drawing/2014/main" val="505210575"/>
                  </a:ext>
                </a:extLst>
              </a:tr>
            </a:tbl>
          </a:graphicData>
        </a:graphic>
      </p:graphicFrame>
    </p:spTree>
    <p:extLst>
      <p:ext uri="{BB962C8B-B14F-4D97-AF65-F5344CB8AC3E}">
        <p14:creationId xmlns:p14="http://schemas.microsoft.com/office/powerpoint/2010/main" val="3810916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3">
            <a:extLst>
              <a:ext uri="{FF2B5EF4-FFF2-40B4-BE49-F238E27FC236}">
                <a16:creationId xmlns:a16="http://schemas.microsoft.com/office/drawing/2014/main" id="{BF73F366-3EAB-CB4A-FCEC-5754749D2002}"/>
              </a:ext>
            </a:extLst>
          </p:cNvPr>
          <p:cNvSpPr>
            <a:spLocks noGrp="1"/>
          </p:cNvSpPr>
          <p:nvPr>
            <p:ph type="title"/>
          </p:nvPr>
        </p:nvSpPr>
        <p:spPr>
          <a:xfrm>
            <a:off x="1277938" y="2241550"/>
            <a:ext cx="10514012" cy="1325563"/>
          </a:xfrm>
        </p:spPr>
        <p:txBody>
          <a:bodyPr/>
          <a:lstStyle/>
          <a:p>
            <a:pPr eaLnBrk="1" hangingPunct="1"/>
            <a:r>
              <a:rPr lang="en-US" altLang="fi-FI" dirty="0" err="1"/>
              <a:t>Maasto-osuudet</a:t>
            </a:r>
            <a:endParaRPr lang="en-US" altLang="fi-FI" dirty="0"/>
          </a:p>
        </p:txBody>
      </p:sp>
    </p:spTree>
    <p:extLst>
      <p:ext uri="{BB962C8B-B14F-4D97-AF65-F5344CB8AC3E}">
        <p14:creationId xmlns:p14="http://schemas.microsoft.com/office/powerpoint/2010/main" val="3230957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a:defRPr/>
            </a:pPr>
            <a:r>
              <a:rPr lang="fi-FI" sz="2400" dirty="0"/>
              <a:t>Henkilöetsintä:</a:t>
            </a:r>
          </a:p>
          <a:p>
            <a:pPr lvl="1">
              <a:defRPr/>
            </a:pPr>
            <a:r>
              <a:rPr lang="fi-FI" sz="2000" dirty="0"/>
              <a:t>Koiran </a:t>
            </a:r>
            <a:r>
              <a:rPr lang="fi-FI" sz="2000" b="1" dirty="0"/>
              <a:t>hillitty kehuminen</a:t>
            </a:r>
            <a:r>
              <a:rPr lang="fi-FI" sz="2000" dirty="0"/>
              <a:t> ja kannustaminen on sallittu suorituksen aikana.</a:t>
            </a:r>
          </a:p>
          <a:p>
            <a:pPr lvl="2">
              <a:defRPr/>
            </a:pPr>
            <a:r>
              <a:rPr lang="fi-FI" sz="1600" dirty="0"/>
              <a:t>Tuomarin tulee kuitenkin pystyä erottamaan, tarvitseeko koira toistuvaa kannustamista ja virittämistä puutteellisen työskentelyhalukkuuden tai osaamisen vuoksi.</a:t>
            </a:r>
          </a:p>
          <a:p>
            <a:pPr lvl="1">
              <a:defRPr/>
            </a:pPr>
            <a:r>
              <a:rPr lang="fi-FI" sz="2000" dirty="0"/>
              <a:t>Osittain peitetty maalihenkilö: Osittain peitetty piilo on sellainen, jossa koira </a:t>
            </a:r>
            <a:r>
              <a:rPr lang="fi-FI" sz="2000" b="1" dirty="0"/>
              <a:t>näkee maalihenkilön ja pääsee myös koskettamaan häntä</a:t>
            </a:r>
            <a:r>
              <a:rPr lang="fi-FI" sz="2000" dirty="0"/>
              <a:t>, erityisesti tulee suosia </a:t>
            </a:r>
            <a:r>
              <a:rPr lang="fi-FI" sz="2000" b="1" dirty="0"/>
              <a:t>luonnollisia piiloja</a:t>
            </a:r>
            <a:r>
              <a:rPr lang="fi-FI" sz="2000" dirty="0"/>
              <a:t>, kuten puiden alustoja, kivenkoloja jne.</a:t>
            </a:r>
          </a:p>
          <a:p>
            <a:pPr lvl="2">
              <a:defRPr/>
            </a:pPr>
            <a:r>
              <a:rPr lang="fi-FI" sz="1600" dirty="0"/>
              <a:t>Maalihenkilöiden on käytettävä </a:t>
            </a:r>
            <a:r>
              <a:rPr lang="fi-FI" sz="1600" b="1" dirty="0"/>
              <a:t>normaalia, sääolosuhteiden mukaista vaatetusta</a:t>
            </a:r>
            <a:r>
              <a:rPr lang="fi-FI" sz="1600" dirty="0"/>
              <a:t>.</a:t>
            </a:r>
          </a:p>
          <a:p>
            <a:pPr lvl="2">
              <a:defRPr/>
            </a:pPr>
            <a:r>
              <a:rPr lang="fi-FI" sz="1600" dirty="0">
                <a:solidFill>
                  <a:srgbClr val="C00000"/>
                </a:solidFill>
              </a:rPr>
              <a:t>HUOM! Osittain peitetty maalihenkilö ei voi kääriytyä pressun tms. alle – makuualusta on sallittu.</a:t>
            </a:r>
          </a:p>
          <a:p>
            <a:pPr lvl="1">
              <a:defRPr/>
            </a:pPr>
            <a:r>
              <a:rPr lang="fi-FI" sz="2000" dirty="0"/>
              <a:t>Koiran tulee pääsääntöisesti työskennellä ohjaajan rintamasuunnan </a:t>
            </a:r>
            <a:r>
              <a:rPr lang="fi-FI" sz="2000" b="1" dirty="0"/>
              <a:t>etupuolella</a:t>
            </a:r>
            <a:r>
              <a:rPr lang="fi-FI" sz="2000" dirty="0"/>
              <a:t>, ajoittainen ohjaajan takana työskentely ei kuitenkaan alenna arvosanaa.</a:t>
            </a:r>
          </a:p>
          <a:p>
            <a:pPr lvl="2">
              <a:defRPr/>
            </a:pPr>
            <a:r>
              <a:rPr lang="fi-FI" sz="1600" dirty="0"/>
              <a:t>Jos työskentely kuitenkin on takapainotteista, alennetaan arvosanaa.</a:t>
            </a:r>
          </a:p>
          <a:p>
            <a:pPr lvl="2">
              <a:defRPr/>
            </a:pPr>
            <a:r>
              <a:rPr lang="fi-FI" sz="1600" dirty="0"/>
              <a:t>Ohjaajan on ohjattava koiraa niin, että </a:t>
            </a:r>
            <a:r>
              <a:rPr lang="fi-FI" sz="1600" b="1" dirty="0"/>
              <a:t>koko alue tulee tarkastetuksi.</a:t>
            </a:r>
          </a:p>
          <a:p>
            <a:pPr lvl="2">
              <a:defRPr/>
            </a:pPr>
            <a:r>
              <a:rPr lang="fi-FI" sz="1600" dirty="0"/>
              <a:t>Ohjaaja voi tarvittaessa </a:t>
            </a:r>
            <a:r>
              <a:rPr lang="fi-FI" sz="1600" b="1" dirty="0"/>
              <a:t>yrittää lähettää koiran viistosti taaksepäin</a:t>
            </a:r>
            <a:r>
              <a:rPr lang="fi-FI" sz="1600" dirty="0"/>
              <a:t>, jos koira hänen mielestään on              jättänyt osan alueesta tarkastamatta - </a:t>
            </a:r>
            <a:r>
              <a:rPr lang="fi-FI" sz="1600" dirty="0">
                <a:solidFill>
                  <a:srgbClr val="C00000"/>
                </a:solidFill>
              </a:rPr>
              <a:t>jos näin tapahtuu toistuvasti, seuraa arvosanan                                 alennus</a:t>
            </a:r>
            <a:r>
              <a:rPr lang="fi-FI" sz="1600" dirty="0"/>
              <a:t>.</a:t>
            </a:r>
          </a:p>
          <a:p>
            <a:pPr lvl="2">
              <a:defRPr/>
            </a:pPr>
            <a:r>
              <a:rPr lang="fi-FI" sz="1600" dirty="0"/>
              <a:t>Ohjaaja itse ei saa liikkua keskilinjalla takaisinpäin</a:t>
            </a:r>
            <a:endParaRPr lang="fi-FI" sz="2000" dirty="0">
              <a:solidFill>
                <a:srgbClr val="C00000"/>
              </a:solidFill>
            </a:endParaRP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HAKUKOE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a:xfrm>
            <a:off x="838200" y="1708150"/>
            <a:ext cx="10945638" cy="4351338"/>
          </a:xfrm>
        </p:spPr>
        <p:txBody>
          <a:bodyPr/>
          <a:lstStyle/>
          <a:p>
            <a:pPr>
              <a:defRPr/>
            </a:pPr>
            <a:r>
              <a:rPr lang="fi-FI" sz="2400" dirty="0"/>
              <a:t>Henkilöetsintä – yleismääräyksiä kokeeseen, lisätty:</a:t>
            </a:r>
            <a:endParaRPr lang="fi-FI" sz="2000" b="1" dirty="0"/>
          </a:p>
          <a:p>
            <a:pPr lvl="1">
              <a:defRPr/>
            </a:pPr>
            <a:r>
              <a:rPr lang="fi-FI" sz="2000" b="1" dirty="0"/>
              <a:t>Jos koira ei löydä kaikkia maalihenkilöitä, sen työskentelyssä (työskentelyhalukkuus, liikkuminen, ohjattavuus) on aivan ilmeisesti puutteita. Lisäksi siltä jää suorittamatta osa vaaditusta työskentelystä (maalihenkilön ilmaisu) kokonaan, eikä sitä voida siis arvostella sen osalta. Nämä puutteet alentavat myös työskentelyn arvosanaa varsinaisten maalihenkilöpisteiden lisäksi.</a:t>
            </a:r>
          </a:p>
          <a:p>
            <a:pPr marL="457200" lvl="1" indent="0">
              <a:buNone/>
              <a:defRPr/>
            </a:pPr>
            <a:endParaRPr lang="fi-FI" sz="2000" b="1" dirty="0"/>
          </a:p>
          <a:p>
            <a:pPr>
              <a:defRPr/>
            </a:pPr>
            <a:r>
              <a:rPr lang="fi-FI" sz="2400" dirty="0"/>
              <a:t>Henkilöetsintä – suorituksen läpivieminen ja työskentelyhalukkuus, lisätty:</a:t>
            </a:r>
          </a:p>
          <a:p>
            <a:pPr lvl="1">
              <a:defRPr/>
            </a:pPr>
            <a:r>
              <a:rPr lang="fi-FI" sz="2000" dirty="0"/>
              <a:t>Tuomarin on arvioitava, milloin kyseessä on koiran liiallinen virittäminen tai painostaminen, </a:t>
            </a:r>
            <a:r>
              <a:rPr lang="fi-FI" sz="2000" b="1" dirty="0"/>
              <a:t>tai koiran kunnon liiallinen heikentyminen</a:t>
            </a:r>
            <a:r>
              <a:rPr lang="fi-FI" sz="2000" dirty="0"/>
              <a:t>, ja tarvittaessa keskeytettävä suoritus.</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HAKUKOE – MUUTOKSET LAJIOHJEESEEN</a:t>
            </a:r>
          </a:p>
        </p:txBody>
      </p:sp>
    </p:spTree>
    <p:extLst>
      <p:ext uri="{BB962C8B-B14F-4D97-AF65-F5344CB8AC3E}">
        <p14:creationId xmlns:p14="http://schemas.microsoft.com/office/powerpoint/2010/main" val="2619158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04C87-E2D9-66F6-3A4F-497F24149000}"/>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28E867C-8700-12C5-6358-23BB12A1F8A1}"/>
              </a:ext>
            </a:extLst>
          </p:cNvPr>
          <p:cNvSpPr>
            <a:spLocks noGrp="1"/>
          </p:cNvSpPr>
          <p:nvPr>
            <p:ph idx="1"/>
          </p:nvPr>
        </p:nvSpPr>
        <p:spPr>
          <a:xfrm>
            <a:off x="838200" y="1708150"/>
            <a:ext cx="10945638" cy="4351338"/>
          </a:xfrm>
        </p:spPr>
        <p:txBody>
          <a:bodyPr/>
          <a:lstStyle/>
          <a:p>
            <a:pPr>
              <a:defRPr/>
            </a:pPr>
            <a:r>
              <a:rPr lang="fi-FI" sz="2400" dirty="0"/>
              <a:t>Jälki, lisätty:</a:t>
            </a:r>
          </a:p>
          <a:p>
            <a:pPr lvl="1">
              <a:defRPr/>
            </a:pPr>
            <a:r>
              <a:rPr lang="fi-FI" sz="2000" b="1" dirty="0"/>
              <a:t>Esineet merkitään ratatunnuksilla ja viimeinen esine myös numerolla 4.</a:t>
            </a:r>
          </a:p>
          <a:p>
            <a:pPr lvl="1">
              <a:defRPr/>
            </a:pPr>
            <a:r>
              <a:rPr lang="fi-FI" sz="2000" b="1" dirty="0"/>
              <a:t>Muilta osin</a:t>
            </a:r>
            <a:r>
              <a:rPr lang="fi-FI" sz="2000" dirty="0"/>
              <a:t> etsintäkokeen jälkiosuuden toteutus vastaa jälkikokeen toteutusta, kokeen eri luokkien määritykset huomioiden.</a:t>
            </a:r>
          </a:p>
          <a:p>
            <a:pPr marL="457200" lvl="1" indent="0">
              <a:buNone/>
              <a:defRPr/>
            </a:pPr>
            <a:endParaRPr lang="fi-FI" sz="2000" dirty="0"/>
          </a:p>
          <a:p>
            <a:pPr>
              <a:defRPr/>
            </a:pPr>
            <a:r>
              <a:rPr lang="fi-FI" sz="2400" dirty="0"/>
              <a:t>Tarkkuusetsintä, muutettu:</a:t>
            </a:r>
          </a:p>
          <a:p>
            <a:pPr lvl="1">
              <a:defRPr/>
            </a:pPr>
            <a:r>
              <a:rPr lang="fi-FI" sz="2000" b="1" dirty="0"/>
              <a:t>Esineen paikkaa ruudussa ei voi vaihtaa, </a:t>
            </a:r>
            <a:r>
              <a:rPr lang="fi-FI" sz="2000" dirty="0"/>
              <a:t>jos kaikki suoritukset tehdään samassa ruudussa</a:t>
            </a:r>
          </a:p>
          <a:p>
            <a:pPr lvl="1">
              <a:defRPr/>
            </a:pPr>
            <a:r>
              <a:rPr lang="fi-FI" sz="2000" b="1" dirty="0">
                <a:solidFill>
                  <a:srgbClr val="C00000"/>
                </a:solidFill>
              </a:rPr>
              <a:t>Mikäli käytetään useampaa ruutua, voi esineen paikka vaihdella ruutujen välillä.</a:t>
            </a:r>
          </a:p>
        </p:txBody>
      </p:sp>
      <p:sp>
        <p:nvSpPr>
          <p:cNvPr id="14340" name="Otsikko 1">
            <a:extLst>
              <a:ext uri="{FF2B5EF4-FFF2-40B4-BE49-F238E27FC236}">
                <a16:creationId xmlns:a16="http://schemas.microsoft.com/office/drawing/2014/main" id="{7A52F1B8-B3C9-89F4-9BBB-CD89E7262F1A}"/>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ETSINTÄKOE – MUUTOKSET LAJIOHJEESEEN</a:t>
            </a:r>
          </a:p>
        </p:txBody>
      </p:sp>
    </p:spTree>
    <p:extLst>
      <p:ext uri="{BB962C8B-B14F-4D97-AF65-F5344CB8AC3E}">
        <p14:creationId xmlns:p14="http://schemas.microsoft.com/office/powerpoint/2010/main" val="236931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3">
            <a:extLst>
              <a:ext uri="{FF2B5EF4-FFF2-40B4-BE49-F238E27FC236}">
                <a16:creationId xmlns:a16="http://schemas.microsoft.com/office/drawing/2014/main" id="{BF73F366-3EAB-CB4A-FCEC-5754749D2002}"/>
              </a:ext>
            </a:extLst>
          </p:cNvPr>
          <p:cNvSpPr>
            <a:spLocks noGrp="1"/>
          </p:cNvSpPr>
          <p:nvPr>
            <p:ph type="title"/>
          </p:nvPr>
        </p:nvSpPr>
        <p:spPr>
          <a:xfrm>
            <a:off x="1277938" y="2241550"/>
            <a:ext cx="10514012" cy="1325563"/>
          </a:xfrm>
        </p:spPr>
        <p:txBody>
          <a:bodyPr/>
          <a:lstStyle/>
          <a:p>
            <a:pPr eaLnBrk="1" hangingPunct="1"/>
            <a:r>
              <a:rPr lang="en-US" altLang="fi-FI" dirty="0" err="1"/>
              <a:t>Tarkennus</a:t>
            </a:r>
            <a:r>
              <a:rPr lang="en-US" altLang="fi-FI" dirty="0"/>
              <a:t> </a:t>
            </a:r>
            <a:br>
              <a:rPr lang="en-US" altLang="fi-FI" dirty="0"/>
            </a:br>
            <a:r>
              <a:rPr lang="en-US" altLang="fi-FI" dirty="0" err="1"/>
              <a:t>palveluskoirakokeiden</a:t>
            </a:r>
            <a:r>
              <a:rPr lang="en-US" altLang="fi-FI" dirty="0"/>
              <a:t> </a:t>
            </a:r>
            <a:r>
              <a:rPr lang="en-US" altLang="fi-FI" dirty="0" err="1"/>
              <a:t>sääntöihin</a:t>
            </a:r>
            <a:endParaRPr lang="en-US" altLang="fi-FI" dirty="0"/>
          </a:p>
        </p:txBody>
      </p:sp>
    </p:spTree>
    <p:extLst>
      <p:ext uri="{BB962C8B-B14F-4D97-AF65-F5344CB8AC3E}">
        <p14:creationId xmlns:p14="http://schemas.microsoft.com/office/powerpoint/2010/main" val="868741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11FE3-455A-1CE0-6B33-24C41AE1C4C2}"/>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4EED52E-0328-1634-3C23-4AF93554FC2D}"/>
              </a:ext>
            </a:extLst>
          </p:cNvPr>
          <p:cNvSpPr>
            <a:spLocks noGrp="1"/>
          </p:cNvSpPr>
          <p:nvPr>
            <p:ph idx="1"/>
          </p:nvPr>
        </p:nvSpPr>
        <p:spPr/>
        <p:txBody>
          <a:bodyPr/>
          <a:lstStyle/>
          <a:p>
            <a:pPr>
              <a:defRPr/>
            </a:pPr>
            <a:r>
              <a:rPr lang="fi-FI" sz="2400" dirty="0"/>
              <a:t>Ohjaaja </a:t>
            </a:r>
            <a:r>
              <a:rPr lang="fi-FI" sz="2400" b="1" i="1" dirty="0">
                <a:solidFill>
                  <a:srgbClr val="C00000"/>
                </a:solidFill>
              </a:rPr>
              <a:t>(=hiihtäjä)</a:t>
            </a:r>
            <a:r>
              <a:rPr lang="fi-FI" sz="2400" dirty="0"/>
              <a:t> voi osallistua kokeeseen kahdella koiralla, mikäli se koejärjestelyjen puolesta on mahdollista</a:t>
            </a:r>
          </a:p>
          <a:p>
            <a:pPr>
              <a:defRPr/>
            </a:pPr>
            <a:r>
              <a:rPr lang="fi-FI" sz="2400" dirty="0"/>
              <a:t>Koira saa osallistua ainoastaan yhteen sarjaan, lukuun ottamatta valjakkoviestiä ja sprinttisarjoja</a:t>
            </a:r>
          </a:p>
          <a:p>
            <a:pPr>
              <a:defRPr/>
            </a:pPr>
            <a:r>
              <a:rPr lang="fi-FI" sz="2400" dirty="0"/>
              <a:t>Sama ohjaaja tai koira voi osallistua valjakkoviestiin vain kerran per koe</a:t>
            </a:r>
          </a:p>
          <a:p>
            <a:pPr>
              <a:defRPr/>
            </a:pPr>
            <a:r>
              <a:rPr lang="fi-FI" sz="2400" dirty="0"/>
              <a:t>Matkat kaikissa luokissa ja sarjoissa 5 – 10 km, viestissä 3 x 5 – 10 km, sprintti 1 – 2,5 km</a:t>
            </a:r>
          </a:p>
          <a:p>
            <a:pPr lvl="1">
              <a:defRPr/>
            </a:pPr>
            <a:r>
              <a:rPr lang="fi-FI" sz="2000" dirty="0"/>
              <a:t>Järjestäjä päättää, minkä pituisia matkoja hiihdetään</a:t>
            </a:r>
          </a:p>
          <a:p>
            <a:pPr lvl="1">
              <a:defRPr/>
            </a:pPr>
            <a:r>
              <a:rPr lang="fi-FI" sz="2000" dirty="0"/>
              <a:t>Kilpailun järjestäjän ilmoittama matka on kokeen virallinen matka riippumatta erilaisista mittaustavoista</a:t>
            </a:r>
          </a:p>
        </p:txBody>
      </p:sp>
      <p:sp>
        <p:nvSpPr>
          <p:cNvPr id="14340" name="Otsikko 1">
            <a:extLst>
              <a:ext uri="{FF2B5EF4-FFF2-40B4-BE49-F238E27FC236}">
                <a16:creationId xmlns:a16="http://schemas.microsoft.com/office/drawing/2014/main" id="{63C87DA3-EC23-AC26-B8B8-CF4605540B80}"/>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sz="4000" dirty="0"/>
              <a:t>VALJAKKOHIIHTO – MUUTOKSET LAJIOHJEESEEN</a:t>
            </a:r>
          </a:p>
        </p:txBody>
      </p:sp>
    </p:spTree>
    <p:extLst>
      <p:ext uri="{BB962C8B-B14F-4D97-AF65-F5344CB8AC3E}">
        <p14:creationId xmlns:p14="http://schemas.microsoft.com/office/powerpoint/2010/main" val="2800199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11FE3-455A-1CE0-6B33-24C41AE1C4C2}"/>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4EED52E-0328-1634-3C23-4AF93554FC2D}"/>
              </a:ext>
            </a:extLst>
          </p:cNvPr>
          <p:cNvSpPr>
            <a:spLocks noGrp="1"/>
          </p:cNvSpPr>
          <p:nvPr>
            <p:ph idx="1"/>
          </p:nvPr>
        </p:nvSpPr>
        <p:spPr/>
        <p:txBody>
          <a:bodyPr/>
          <a:lstStyle/>
          <a:p>
            <a:pPr>
              <a:defRPr/>
            </a:pPr>
            <a:r>
              <a:rPr lang="fi-FI" sz="2400" dirty="0"/>
              <a:t>Ohjaaja voi edustaa yhdessä kokeessa vain yhtä yhdistystä/järjestöä (myös kokeessa, joka järjestetään kahtena päivänä).</a:t>
            </a:r>
          </a:p>
          <a:p>
            <a:pPr>
              <a:defRPr/>
            </a:pPr>
            <a:r>
              <a:rPr lang="fi-FI" sz="2400" dirty="0"/>
              <a:t>Valjakkoviestissä vain yksi joukkuemalli (sekajoukkue); joukkueessa saa olla kaikki miehiä, kaikki naisia tai molempia. Myös nuorten osallistuminen joukkueeseen on sallittu.</a:t>
            </a:r>
          </a:p>
          <a:p>
            <a:pPr>
              <a:defRPr/>
            </a:pPr>
            <a:r>
              <a:rPr lang="fi-FI" sz="2400" dirty="0"/>
              <a:t>Joukkueen kokoonpanon ilmoittaminen: </a:t>
            </a:r>
          </a:p>
          <a:p>
            <a:pPr lvl="1">
              <a:defRPr/>
            </a:pPr>
            <a:r>
              <a:rPr lang="fi-FI" sz="2000" dirty="0"/>
              <a:t>viestiä edeltävänä päivänä mahdollisen yksilökilpailun jälkeen järjestäjän ilmoittamaan kellonaikaan mennessä</a:t>
            </a:r>
          </a:p>
          <a:p>
            <a:pPr lvl="1">
              <a:defRPr/>
            </a:pPr>
            <a:r>
              <a:rPr lang="fi-FI" sz="2000" dirty="0"/>
              <a:t>joukkueita voi ilmoittaa Palveluskoiraliiton jäsenyhdistykset</a:t>
            </a:r>
          </a:p>
          <a:p>
            <a:pPr>
              <a:defRPr/>
            </a:pPr>
            <a:endParaRPr lang="fi-FI" sz="2400" dirty="0"/>
          </a:p>
          <a:p>
            <a:pPr>
              <a:defRPr/>
            </a:pPr>
            <a:endParaRPr lang="fi-FI" sz="2400" dirty="0"/>
          </a:p>
          <a:p>
            <a:pPr>
              <a:defRPr/>
            </a:pPr>
            <a:endParaRPr lang="fi-FI" sz="2400" dirty="0"/>
          </a:p>
        </p:txBody>
      </p:sp>
      <p:sp>
        <p:nvSpPr>
          <p:cNvPr id="14340" name="Otsikko 1">
            <a:extLst>
              <a:ext uri="{FF2B5EF4-FFF2-40B4-BE49-F238E27FC236}">
                <a16:creationId xmlns:a16="http://schemas.microsoft.com/office/drawing/2014/main" id="{63C87DA3-EC23-AC26-B8B8-CF4605540B80}"/>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sz="4000" dirty="0"/>
              <a:t>VALJAKKOHIIHTO – MUUTOKSET LAJIOHJEESEEN</a:t>
            </a:r>
          </a:p>
        </p:txBody>
      </p:sp>
    </p:spTree>
    <p:extLst>
      <p:ext uri="{BB962C8B-B14F-4D97-AF65-F5344CB8AC3E}">
        <p14:creationId xmlns:p14="http://schemas.microsoft.com/office/powerpoint/2010/main" val="13053954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11FE3-455A-1CE0-6B33-24C41AE1C4C2}"/>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4EED52E-0328-1634-3C23-4AF93554FC2D}"/>
              </a:ext>
            </a:extLst>
          </p:cNvPr>
          <p:cNvSpPr>
            <a:spLocks noGrp="1"/>
          </p:cNvSpPr>
          <p:nvPr>
            <p:ph idx="1"/>
          </p:nvPr>
        </p:nvSpPr>
        <p:spPr/>
        <p:txBody>
          <a:bodyPr/>
          <a:lstStyle/>
          <a:p>
            <a:pPr>
              <a:defRPr/>
            </a:pPr>
            <a:r>
              <a:rPr lang="fi-FI" sz="2400" dirty="0"/>
              <a:t>Varusteet (muutettu): </a:t>
            </a:r>
          </a:p>
          <a:p>
            <a:pPr lvl="1">
              <a:defRPr/>
            </a:pPr>
            <a:r>
              <a:rPr lang="fi-FI" sz="2000" dirty="0"/>
              <a:t>Vetoliina tulee kiinnittää ohjaajan vetovyöhön, joka on varustettu avonaisella koukulla tai paniikkilukolla. Liinan tulee olla osin tai kokonaan joustavaa materiaalia. Sen kokonaispituuden tulee olla venytettynä 2,5 – 4 m mitattuna koiran takaosasta            ohjaajan vetovyön lukkoon/koukkuun. Vetoliinan ohjaajan päässä ei saa olla                       lukkoa.</a:t>
            </a:r>
          </a:p>
        </p:txBody>
      </p:sp>
      <p:sp>
        <p:nvSpPr>
          <p:cNvPr id="14340" name="Otsikko 1">
            <a:extLst>
              <a:ext uri="{FF2B5EF4-FFF2-40B4-BE49-F238E27FC236}">
                <a16:creationId xmlns:a16="http://schemas.microsoft.com/office/drawing/2014/main" id="{63C87DA3-EC23-AC26-B8B8-CF4605540B80}"/>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sz="4000" dirty="0"/>
              <a:t>VALJAKKOHIIHTO – MUUTOKSET LAJIOHJEESEEN</a:t>
            </a:r>
          </a:p>
        </p:txBody>
      </p:sp>
    </p:spTree>
    <p:extLst>
      <p:ext uri="{BB962C8B-B14F-4D97-AF65-F5344CB8AC3E}">
        <p14:creationId xmlns:p14="http://schemas.microsoft.com/office/powerpoint/2010/main" val="2164949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AC96-681E-DE26-9ED8-960E196CE1F5}"/>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47AE059-1419-2DA4-875C-166621CCDA9F}"/>
              </a:ext>
            </a:extLst>
          </p:cNvPr>
          <p:cNvSpPr>
            <a:spLocks noGrp="1"/>
          </p:cNvSpPr>
          <p:nvPr>
            <p:ph idx="1"/>
          </p:nvPr>
        </p:nvSpPr>
        <p:spPr/>
        <p:txBody>
          <a:bodyPr/>
          <a:lstStyle/>
          <a:p>
            <a:pPr>
              <a:defRPr/>
            </a:pPr>
            <a:r>
              <a:rPr lang="fi-FI" sz="2400" dirty="0"/>
              <a:t>Koiran saa lähettää ohjaajan jalkojen välistä</a:t>
            </a:r>
          </a:p>
          <a:p>
            <a:pPr lvl="1">
              <a:defRPr/>
            </a:pPr>
            <a:r>
              <a:rPr lang="fi-FI" sz="2000" dirty="0"/>
              <a:t>Viestissä: mikäli koiraa ei lähetetä ohjaajan jalkojen välistä, tulee koiran olla järjestäjän ilmoittamalla puolella.</a:t>
            </a:r>
          </a:p>
          <a:p>
            <a:pPr>
              <a:defRPr/>
            </a:pPr>
            <a:r>
              <a:rPr lang="fi-FI" sz="2400" dirty="0"/>
              <a:t>Mikäli ohjaaja kaatuu ja koira karkaa, ei tarvitse mennä uudelleen lähtöviivan kautta.</a:t>
            </a:r>
          </a:p>
          <a:p>
            <a:pPr>
              <a:defRPr/>
            </a:pPr>
            <a:r>
              <a:rPr lang="fi-FI" sz="2400" dirty="0"/>
              <a:t>Edelleenkään sekarotuisten tai juoksuisten narttujen osallistuminen ei ole mahdollista</a:t>
            </a:r>
          </a:p>
          <a:p>
            <a:pPr>
              <a:defRPr/>
            </a:pPr>
            <a:r>
              <a:rPr lang="fi-FI" sz="2400" dirty="0"/>
              <a:t>Valjakkohiihtojen peruutuksen johtuessa sääolosuhteista </a:t>
            </a:r>
            <a:r>
              <a:rPr lang="fi-FI" sz="2400" b="1" dirty="0"/>
              <a:t>osallistumismaksua ei tarvitse maksaa takaisin</a:t>
            </a:r>
          </a:p>
          <a:p>
            <a:pPr>
              <a:defRPr/>
            </a:pPr>
            <a:endParaRPr lang="fi-FI" sz="2400" dirty="0"/>
          </a:p>
        </p:txBody>
      </p:sp>
      <p:sp>
        <p:nvSpPr>
          <p:cNvPr id="14340" name="Otsikko 1">
            <a:extLst>
              <a:ext uri="{FF2B5EF4-FFF2-40B4-BE49-F238E27FC236}">
                <a16:creationId xmlns:a16="http://schemas.microsoft.com/office/drawing/2014/main" id="{052D9AE1-C024-1F94-75FD-BA92642B8E54}"/>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sz="4000" dirty="0"/>
              <a:t>VALJAKKOHIIHTO – MUUTOKSET LAJIOHJEESEEN</a:t>
            </a:r>
          </a:p>
        </p:txBody>
      </p:sp>
    </p:spTree>
    <p:extLst>
      <p:ext uri="{BB962C8B-B14F-4D97-AF65-F5344CB8AC3E}">
        <p14:creationId xmlns:p14="http://schemas.microsoft.com/office/powerpoint/2010/main" val="2081395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AC96-681E-DE26-9ED8-960E196CE1F5}"/>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47AE059-1419-2DA4-875C-166621CCDA9F}"/>
              </a:ext>
            </a:extLst>
          </p:cNvPr>
          <p:cNvSpPr>
            <a:spLocks noGrp="1"/>
          </p:cNvSpPr>
          <p:nvPr>
            <p:ph idx="1"/>
          </p:nvPr>
        </p:nvSpPr>
        <p:spPr>
          <a:xfrm>
            <a:off x="838201" y="1708150"/>
            <a:ext cx="6769174" cy="4351338"/>
          </a:xfrm>
        </p:spPr>
        <p:txBody>
          <a:bodyPr/>
          <a:lstStyle/>
          <a:p>
            <a:pPr>
              <a:defRPr/>
            </a:pPr>
            <a:r>
              <a:rPr lang="fi-FI" sz="2400" dirty="0"/>
              <a:t>Yleismääräyksiä kokeeseen, lisätty:</a:t>
            </a:r>
          </a:p>
          <a:p>
            <a:pPr lvl="1">
              <a:defRPr/>
            </a:pPr>
            <a:r>
              <a:rPr lang="fi-FI" sz="2000" b="1" dirty="0"/>
              <a:t>Näkövammaisen apuna kokeessa olevat avustajat huolehtivat koirakon terveydestä ja turvallisuudesta koealueilla koko koepäivän ajan, koepaikalle saapumisesta sieltä poistumiseen asti.</a:t>
            </a:r>
          </a:p>
        </p:txBody>
      </p:sp>
      <p:sp>
        <p:nvSpPr>
          <p:cNvPr id="14340" name="Otsikko 1">
            <a:extLst>
              <a:ext uri="{FF2B5EF4-FFF2-40B4-BE49-F238E27FC236}">
                <a16:creationId xmlns:a16="http://schemas.microsoft.com/office/drawing/2014/main" id="{052D9AE1-C024-1F94-75FD-BA92642B8E54}"/>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sz="4000" dirty="0"/>
              <a:t>OPASTUSKOE – MUUTOKSET LAJIOHJEESEEN</a:t>
            </a:r>
          </a:p>
        </p:txBody>
      </p:sp>
      <p:sp>
        <p:nvSpPr>
          <p:cNvPr id="2" name="Räjähdys: 8 pistettä 1">
            <a:extLst>
              <a:ext uri="{FF2B5EF4-FFF2-40B4-BE49-F238E27FC236}">
                <a16:creationId xmlns:a16="http://schemas.microsoft.com/office/drawing/2014/main" id="{0D54FD06-26F4-DECA-65AC-54DAE013395C}"/>
              </a:ext>
            </a:extLst>
          </p:cNvPr>
          <p:cNvSpPr/>
          <p:nvPr/>
        </p:nvSpPr>
        <p:spPr>
          <a:xfrm rot="918218">
            <a:off x="8011486" y="1872384"/>
            <a:ext cx="3816424" cy="2483648"/>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dirty="0"/>
              <a:t>PÄIVITETTY JATKOKOULUTUKSEN JÄLKEEN</a:t>
            </a:r>
          </a:p>
        </p:txBody>
      </p:sp>
    </p:spTree>
    <p:extLst>
      <p:ext uri="{BB962C8B-B14F-4D97-AF65-F5344CB8AC3E}">
        <p14:creationId xmlns:p14="http://schemas.microsoft.com/office/powerpoint/2010/main" val="3431681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AC96-681E-DE26-9ED8-960E196CE1F5}"/>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47AE059-1419-2DA4-875C-166621CCDA9F}"/>
              </a:ext>
            </a:extLst>
          </p:cNvPr>
          <p:cNvSpPr>
            <a:spLocks noGrp="1"/>
          </p:cNvSpPr>
          <p:nvPr>
            <p:ph idx="1"/>
          </p:nvPr>
        </p:nvSpPr>
        <p:spPr/>
        <p:txBody>
          <a:bodyPr/>
          <a:lstStyle/>
          <a:p>
            <a:pPr>
              <a:defRPr/>
            </a:pPr>
            <a:r>
              <a:rPr lang="fi-FI" dirty="0"/>
              <a:t>Eri päivinä ajetuissa jäljissä voi olla samat jäljentekijät</a:t>
            </a:r>
            <a:endParaRPr lang="fi-FI" b="1" dirty="0"/>
          </a:p>
          <a:p>
            <a:pPr>
              <a:defRPr/>
            </a:pPr>
            <a:endParaRPr lang="fi-FI" dirty="0"/>
          </a:p>
        </p:txBody>
      </p:sp>
      <p:sp>
        <p:nvSpPr>
          <p:cNvPr id="14340" name="Otsikko 1">
            <a:extLst>
              <a:ext uri="{FF2B5EF4-FFF2-40B4-BE49-F238E27FC236}">
                <a16:creationId xmlns:a16="http://schemas.microsoft.com/office/drawing/2014/main" id="{052D9AE1-C024-1F94-75FD-BA92642B8E54}"/>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IGP-FH</a:t>
            </a:r>
          </a:p>
        </p:txBody>
      </p:sp>
    </p:spTree>
    <p:extLst>
      <p:ext uri="{BB962C8B-B14F-4D97-AF65-F5344CB8AC3E}">
        <p14:creationId xmlns:p14="http://schemas.microsoft.com/office/powerpoint/2010/main" val="28365450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AC96-681E-DE26-9ED8-960E196CE1F5}"/>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47AE059-1419-2DA4-875C-166621CCDA9F}"/>
              </a:ext>
            </a:extLst>
          </p:cNvPr>
          <p:cNvSpPr>
            <a:spLocks noGrp="1"/>
          </p:cNvSpPr>
          <p:nvPr>
            <p:ph idx="1"/>
          </p:nvPr>
        </p:nvSpPr>
        <p:spPr/>
        <p:txBody>
          <a:bodyPr/>
          <a:lstStyle/>
          <a:p>
            <a:pPr>
              <a:defRPr/>
            </a:pPr>
            <a:r>
              <a:rPr lang="fi-FI" dirty="0"/>
              <a:t>Suoralle voi laittaa 2 esinettä, mutta askelmäärien pitää toteutua</a:t>
            </a:r>
          </a:p>
          <a:p>
            <a:pPr>
              <a:defRPr/>
            </a:pPr>
            <a:r>
              <a:rPr lang="fi-FI" dirty="0"/>
              <a:t>Pellon muodosta johtuen voi tämänlaisia suoria olla useampia (useampi erittäin lyhyt suora)</a:t>
            </a:r>
          </a:p>
          <a:p>
            <a:pPr>
              <a:defRPr/>
            </a:pPr>
            <a:endParaRPr lang="fi-FI" dirty="0"/>
          </a:p>
        </p:txBody>
      </p:sp>
      <p:sp>
        <p:nvSpPr>
          <p:cNvPr id="14340" name="Otsikko 1">
            <a:extLst>
              <a:ext uri="{FF2B5EF4-FFF2-40B4-BE49-F238E27FC236}">
                <a16:creationId xmlns:a16="http://schemas.microsoft.com/office/drawing/2014/main" id="{052D9AE1-C024-1F94-75FD-BA92642B8E54}"/>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IFH</a:t>
            </a:r>
          </a:p>
        </p:txBody>
      </p:sp>
    </p:spTree>
    <p:extLst>
      <p:ext uri="{BB962C8B-B14F-4D97-AF65-F5344CB8AC3E}">
        <p14:creationId xmlns:p14="http://schemas.microsoft.com/office/powerpoint/2010/main" val="35645600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416428" y="1649416"/>
            <a:ext cx="10514231" cy="1910194"/>
          </a:xfrm>
        </p:spPr>
        <p:txBody>
          <a:bodyPr/>
          <a:lstStyle/>
          <a:p>
            <a:r>
              <a:rPr lang="fi-FI" dirty="0"/>
              <a:t>Tuomareiden </a:t>
            </a:r>
            <a:br>
              <a:rPr lang="fi-FI" dirty="0"/>
            </a:br>
            <a:r>
              <a:rPr lang="fi-FI" dirty="0"/>
              <a:t>jatkokoulutus 2024 </a:t>
            </a:r>
            <a:br>
              <a:rPr lang="fi-FI" dirty="0"/>
            </a:br>
            <a:r>
              <a:rPr lang="fi-FI" dirty="0"/>
              <a:t>PEKO-T</a:t>
            </a:r>
            <a:endParaRPr lang="en-US" dirty="0"/>
          </a:p>
        </p:txBody>
      </p:sp>
    </p:spTree>
    <p:extLst>
      <p:ext uri="{BB962C8B-B14F-4D97-AF65-F5344CB8AC3E}">
        <p14:creationId xmlns:p14="http://schemas.microsoft.com/office/powerpoint/2010/main" val="3797783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PEKO-T</a:t>
            </a:r>
          </a:p>
        </p:txBody>
      </p:sp>
      <p:sp>
        <p:nvSpPr>
          <p:cNvPr id="7" name="Content Placeholder 6">
            <a:extLst>
              <a:ext uri="{FF2B5EF4-FFF2-40B4-BE49-F238E27FC236}">
                <a16:creationId xmlns:a16="http://schemas.microsoft.com/office/drawing/2014/main" id="{F167F404-D688-4803-85AA-5EB5AC575D3E}"/>
              </a:ext>
            </a:extLst>
          </p:cNvPr>
          <p:cNvSpPr>
            <a:spLocks noGrp="1"/>
          </p:cNvSpPr>
          <p:nvPr>
            <p:ph idx="1"/>
          </p:nvPr>
        </p:nvSpPr>
        <p:spPr>
          <a:xfrm>
            <a:off x="5273443" y="2620841"/>
            <a:ext cx="1632644" cy="1640807"/>
          </a:xfrm>
        </p:spPr>
        <p:txBody>
          <a:bodyPr>
            <a:normAutofit/>
          </a:bodyPr>
          <a:lstStyle/>
          <a:p>
            <a:pPr marL="0" indent="0">
              <a:buNone/>
            </a:pPr>
            <a:endParaRPr lang="fi-FI" dirty="0"/>
          </a:p>
          <a:p>
            <a:endParaRPr lang="fi-FI" dirty="0"/>
          </a:p>
          <a:p>
            <a:endParaRPr lang="fi-FI" dirty="0"/>
          </a:p>
          <a:p>
            <a:endParaRPr lang="fi-FI" dirty="0"/>
          </a:p>
          <a:p>
            <a:pPr marL="0" indent="0">
              <a:buNone/>
            </a:pPr>
            <a:endParaRPr lang="fi-FI" dirty="0"/>
          </a:p>
        </p:txBody>
      </p:sp>
      <p:sp>
        <p:nvSpPr>
          <p:cNvPr id="5" name="Tekstiruutu 4">
            <a:extLst>
              <a:ext uri="{FF2B5EF4-FFF2-40B4-BE49-F238E27FC236}">
                <a16:creationId xmlns:a16="http://schemas.microsoft.com/office/drawing/2014/main" id="{E75E24C7-BF16-62D8-6A78-4B54D3F38D84}"/>
              </a:ext>
            </a:extLst>
          </p:cNvPr>
          <p:cNvSpPr txBox="1"/>
          <p:nvPr/>
        </p:nvSpPr>
        <p:spPr>
          <a:xfrm>
            <a:off x="838095" y="1882272"/>
            <a:ext cx="10369679" cy="3538969"/>
          </a:xfrm>
          <a:prstGeom prst="rect">
            <a:avLst/>
          </a:prstGeom>
          <a:noFill/>
        </p:spPr>
        <p:txBody>
          <a:bodyPr wrap="square">
            <a:spAutoFit/>
          </a:bodyPr>
          <a:lstStyle/>
          <a:p>
            <a:pPr marL="285721" indent="-285721">
              <a:buClr>
                <a:schemeClr val="accent2"/>
              </a:buClr>
              <a:buFont typeface="Arial" panose="020B0604020202020204" pitchFamily="34" charset="0"/>
              <a:buChar char="•"/>
            </a:pPr>
            <a:r>
              <a:rPr lang="fi-FI" sz="2800" b="1" dirty="0">
                <a:latin typeface="+mn-lt"/>
              </a:rPr>
              <a:t>Hallinta</a:t>
            </a:r>
          </a:p>
          <a:p>
            <a:pPr marL="742876" lvl="1" indent="-285721">
              <a:buClr>
                <a:schemeClr val="accent2"/>
              </a:buClr>
              <a:buFont typeface="Arial" panose="020B0604020202020204" pitchFamily="34" charset="0"/>
              <a:buChar char="•"/>
            </a:pPr>
            <a:r>
              <a:rPr lang="fi-FI" sz="2800" dirty="0">
                <a:latin typeface="+mn-lt"/>
              </a:rPr>
              <a:t>Liikkeet</a:t>
            </a:r>
          </a:p>
          <a:p>
            <a:pPr marL="1200030" lvl="2" indent="-285721">
              <a:buClr>
                <a:schemeClr val="accent2"/>
              </a:buClr>
              <a:buFont typeface="Arial" panose="020B0604020202020204" pitchFamily="34" charset="0"/>
              <a:buChar char="•"/>
            </a:pPr>
            <a:r>
              <a:rPr lang="fi-FI" sz="2800" dirty="0">
                <a:latin typeface="+mn-lt"/>
              </a:rPr>
              <a:t>Koeohjeissa annetut mitat ja aikamääreet on tehty noudatettavaksi ja kokeen tuomarin tehtäviin kuuluu valvoa, että ne myös toteutuvat niin omassa kun järjestäjienkin toiminnassa kaikkien liikkeiden ja niiden osien kohdalla.</a:t>
            </a:r>
          </a:p>
          <a:p>
            <a:pPr marL="742876" lvl="1" indent="-285721">
              <a:buClr>
                <a:schemeClr val="accent2"/>
              </a:buClr>
              <a:buFont typeface="Arial" panose="020B0604020202020204" pitchFamily="34" charset="0"/>
              <a:buChar char="•"/>
            </a:pPr>
            <a:endParaRPr lang="fi-FI" sz="2800" dirty="0">
              <a:latin typeface="+mn-lt"/>
            </a:endParaRPr>
          </a:p>
          <a:p>
            <a:pPr marL="285721" indent="-285721">
              <a:buClr>
                <a:schemeClr val="accent2"/>
              </a:buClr>
              <a:buFont typeface="Arial" panose="020B0604020202020204" pitchFamily="34" charset="0"/>
              <a:buChar char="•"/>
            </a:pPr>
            <a:endParaRPr lang="fi-FI" sz="2800" dirty="0">
              <a:latin typeface="+mn-lt"/>
            </a:endParaRPr>
          </a:p>
        </p:txBody>
      </p:sp>
    </p:spTree>
    <p:extLst>
      <p:ext uri="{BB962C8B-B14F-4D97-AF65-F5344CB8AC3E}">
        <p14:creationId xmlns:p14="http://schemas.microsoft.com/office/powerpoint/2010/main" val="5374350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C8D0E3-7F4C-FBB6-ACA0-E4E3B5F6D203}"/>
              </a:ext>
            </a:extLst>
          </p:cNvPr>
          <p:cNvSpPr>
            <a:spLocks noGrp="1"/>
          </p:cNvSpPr>
          <p:nvPr>
            <p:ph type="title"/>
          </p:nvPr>
        </p:nvSpPr>
        <p:spPr/>
        <p:txBody>
          <a:bodyPr/>
          <a:lstStyle/>
          <a:p>
            <a:r>
              <a:rPr lang="fi-FI" dirty="0"/>
              <a:t>PEKO-T</a:t>
            </a:r>
          </a:p>
        </p:txBody>
      </p:sp>
      <p:sp>
        <p:nvSpPr>
          <p:cNvPr id="3" name="Sisällön paikkamerkki 2">
            <a:extLst>
              <a:ext uri="{FF2B5EF4-FFF2-40B4-BE49-F238E27FC236}">
                <a16:creationId xmlns:a16="http://schemas.microsoft.com/office/drawing/2014/main" id="{82536345-1883-E7DF-3784-E6F542AE971B}"/>
              </a:ext>
            </a:extLst>
          </p:cNvPr>
          <p:cNvSpPr>
            <a:spLocks noGrp="1"/>
          </p:cNvSpPr>
          <p:nvPr>
            <p:ph idx="1"/>
          </p:nvPr>
        </p:nvSpPr>
        <p:spPr/>
        <p:txBody>
          <a:bodyPr/>
          <a:lstStyle/>
          <a:p>
            <a:r>
              <a:rPr lang="fi-FI" b="1" dirty="0"/>
              <a:t>Yleistä</a:t>
            </a:r>
          </a:p>
          <a:p>
            <a:pPr lvl="1"/>
            <a:r>
              <a:rPr lang="fi-FI" sz="2800" dirty="0"/>
              <a:t>Kaikkia koeohjeessa olevia mittoja ja aikoja pitää noudattaa niin hyvin, kun se on mahdollista.</a:t>
            </a:r>
          </a:p>
          <a:p>
            <a:pPr lvl="1"/>
            <a:endParaRPr lang="fi-FI" sz="2800" dirty="0"/>
          </a:p>
          <a:p>
            <a:pPr lvl="1"/>
            <a:r>
              <a:rPr lang="fi-FI" sz="2800" dirty="0"/>
              <a:t>Kokeen järjestäjän ja koetuomarin tulee huolehtia siitä, että kokeessa ei kikkailla eikä rakennella ansoja.</a:t>
            </a:r>
          </a:p>
          <a:p>
            <a:pPr lvl="1"/>
            <a:endParaRPr lang="fi-FI" sz="2800" dirty="0"/>
          </a:p>
          <a:p>
            <a:pPr lvl="1"/>
            <a:r>
              <a:rPr lang="fi-FI" sz="2800" dirty="0"/>
              <a:t>Kokeeseen osallistujan taas tulee esittää oma ja koiransa osaaminen rehellisesti ja ilman vilppiä.</a:t>
            </a:r>
            <a:endParaRPr lang="fi-FI" dirty="0"/>
          </a:p>
          <a:p>
            <a:pPr lvl="1"/>
            <a:endParaRPr lang="fi-FI" dirty="0"/>
          </a:p>
          <a:p>
            <a:endParaRPr lang="fi-FI" dirty="0"/>
          </a:p>
        </p:txBody>
      </p:sp>
    </p:spTree>
    <p:extLst>
      <p:ext uri="{BB962C8B-B14F-4D97-AF65-F5344CB8AC3E}">
        <p14:creationId xmlns:p14="http://schemas.microsoft.com/office/powerpoint/2010/main" val="422122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a:defRPr/>
            </a:pPr>
            <a:r>
              <a:rPr lang="fi-FI" sz="2400" dirty="0"/>
              <a:t>Kokeisiin eivät saa osallistua:</a:t>
            </a:r>
          </a:p>
          <a:p>
            <a:pPr lvl="1">
              <a:defRPr/>
            </a:pPr>
            <a:r>
              <a:rPr lang="fi-FI" sz="2000" dirty="0"/>
              <a:t>Narttu 30 vrk ennen odotettua penikoimista ja alle </a:t>
            </a:r>
            <a:r>
              <a:rPr lang="fi-FI" sz="2000" b="1" dirty="0"/>
              <a:t>75 vrk</a:t>
            </a:r>
            <a:r>
              <a:rPr lang="fi-FI" sz="2000" dirty="0"/>
              <a:t> penikoimisen jälkeen </a:t>
            </a:r>
            <a:r>
              <a:rPr lang="fi-FI" sz="2000" i="1" dirty="0">
                <a:solidFill>
                  <a:srgbClr val="C00000"/>
                </a:solidFill>
              </a:rPr>
              <a:t>(aikaisemmin 42 vrk penikoimisen jälkeen)</a:t>
            </a:r>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3 § Osallistumisoikeus</a:t>
            </a:r>
          </a:p>
        </p:txBody>
      </p:sp>
    </p:spTree>
    <p:extLst>
      <p:ext uri="{BB962C8B-B14F-4D97-AF65-F5344CB8AC3E}">
        <p14:creationId xmlns:p14="http://schemas.microsoft.com/office/powerpoint/2010/main" val="6163457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495A0B-3814-3ED6-8C8F-B7111FDEF25B}"/>
              </a:ext>
            </a:extLst>
          </p:cNvPr>
          <p:cNvSpPr>
            <a:spLocks noGrp="1"/>
          </p:cNvSpPr>
          <p:nvPr>
            <p:ph type="title"/>
          </p:nvPr>
        </p:nvSpPr>
        <p:spPr/>
        <p:txBody>
          <a:bodyPr/>
          <a:lstStyle/>
          <a:p>
            <a:r>
              <a:rPr lang="fi-FI" dirty="0"/>
              <a:t>PEKO-T</a:t>
            </a:r>
          </a:p>
        </p:txBody>
      </p:sp>
      <p:sp>
        <p:nvSpPr>
          <p:cNvPr id="3" name="Sisällön paikkamerkki 2">
            <a:extLst>
              <a:ext uri="{FF2B5EF4-FFF2-40B4-BE49-F238E27FC236}">
                <a16:creationId xmlns:a16="http://schemas.microsoft.com/office/drawing/2014/main" id="{E8F336EE-8F06-BD87-31DF-9D204F01505B}"/>
              </a:ext>
            </a:extLst>
          </p:cNvPr>
          <p:cNvSpPr>
            <a:spLocks noGrp="1"/>
          </p:cNvSpPr>
          <p:nvPr>
            <p:ph idx="1"/>
          </p:nvPr>
        </p:nvSpPr>
        <p:spPr/>
        <p:txBody>
          <a:bodyPr/>
          <a:lstStyle/>
          <a:p>
            <a:r>
              <a:rPr lang="fi-FI" b="1" dirty="0"/>
              <a:t>Hallittavuus</a:t>
            </a:r>
          </a:p>
          <a:p>
            <a:pPr lvl="1"/>
            <a:r>
              <a:rPr lang="fi-FI" sz="2800" dirty="0"/>
              <a:t>Hallittu liikkuminen</a:t>
            </a:r>
            <a:endParaRPr lang="fi-FI" sz="3200" dirty="0"/>
          </a:p>
          <a:p>
            <a:pPr lvl="2"/>
            <a:r>
              <a:rPr lang="fi-FI" sz="2800" dirty="0"/>
              <a:t>Ohjaaja kulkee koiran kanssa n. 200 askelta tuomarin antamien ohjeiden mukaan.</a:t>
            </a:r>
          </a:p>
          <a:p>
            <a:pPr lvl="2"/>
            <a:r>
              <a:rPr lang="fi-FI" sz="2800" dirty="0"/>
              <a:t>Ei ”kikkailuja”, joissa ohjaajalle annetaan nopeasti erilaisia rytmin- ja suunnanmuutoksia tai esimerkiksi ” pysähdyksen jälkeen, askeleita eteen/taakse tai paikalla käännöksiä oikealle /vasemmalle/eteen/taakse.</a:t>
            </a:r>
            <a:endParaRPr lang="fi-FI" dirty="0"/>
          </a:p>
          <a:p>
            <a:endParaRPr lang="fi-FI" dirty="0"/>
          </a:p>
        </p:txBody>
      </p:sp>
    </p:spTree>
    <p:extLst>
      <p:ext uri="{BB962C8B-B14F-4D97-AF65-F5344CB8AC3E}">
        <p14:creationId xmlns:p14="http://schemas.microsoft.com/office/powerpoint/2010/main" val="26933246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A75A22-F7F4-58CF-7FA9-9C92980430E4}"/>
              </a:ext>
            </a:extLst>
          </p:cNvPr>
          <p:cNvSpPr>
            <a:spLocks noGrp="1"/>
          </p:cNvSpPr>
          <p:nvPr>
            <p:ph type="title"/>
          </p:nvPr>
        </p:nvSpPr>
        <p:spPr/>
        <p:txBody>
          <a:bodyPr/>
          <a:lstStyle/>
          <a:p>
            <a:r>
              <a:rPr lang="fi-FI" dirty="0"/>
              <a:t>PEKO-T</a:t>
            </a:r>
          </a:p>
        </p:txBody>
      </p:sp>
      <p:sp>
        <p:nvSpPr>
          <p:cNvPr id="3" name="Sisällön paikkamerkki 2">
            <a:extLst>
              <a:ext uri="{FF2B5EF4-FFF2-40B4-BE49-F238E27FC236}">
                <a16:creationId xmlns:a16="http://schemas.microsoft.com/office/drawing/2014/main" id="{36AB843B-58E0-9285-97E0-234A7B6F1FDB}"/>
              </a:ext>
            </a:extLst>
          </p:cNvPr>
          <p:cNvSpPr>
            <a:spLocks noGrp="1"/>
          </p:cNvSpPr>
          <p:nvPr>
            <p:ph idx="1"/>
          </p:nvPr>
        </p:nvSpPr>
        <p:spPr/>
        <p:txBody>
          <a:bodyPr/>
          <a:lstStyle/>
          <a:p>
            <a:r>
              <a:rPr lang="fi-FI" b="1" dirty="0"/>
              <a:t>Paikallaolo häiriön alaisena ja äänivarmuus</a:t>
            </a:r>
          </a:p>
          <a:p>
            <a:pPr lvl="1"/>
            <a:r>
              <a:rPr lang="fi-FI" sz="2800" dirty="0"/>
              <a:t>Paikallaolo on 3 min, ei muutamia kymmeniä sekunteja</a:t>
            </a:r>
          </a:p>
          <a:p>
            <a:pPr lvl="1"/>
            <a:endParaRPr lang="fi-FI" sz="2800" dirty="0"/>
          </a:p>
          <a:p>
            <a:pPr lvl="1"/>
            <a:r>
              <a:rPr lang="fi-FI" sz="2800" dirty="0"/>
              <a:t>Ohjaaja menee noin 10–15 askeleen päähän, tuomarin luokse keskustelemaan </a:t>
            </a:r>
          </a:p>
          <a:p>
            <a:pPr lvl="1"/>
            <a:endParaRPr lang="fi-FI" sz="2800" dirty="0"/>
          </a:p>
          <a:p>
            <a:pPr lvl="1"/>
            <a:r>
              <a:rPr lang="fi-FI" sz="2800" dirty="0"/>
              <a:t>Koiran täytyy pysyä paikallaan ohjaajan siihen millään tavoin vaikuttamatta n.3 min ajan</a:t>
            </a:r>
            <a:endParaRPr lang="fi-FI" dirty="0"/>
          </a:p>
          <a:p>
            <a:endParaRPr lang="fi-FI" dirty="0"/>
          </a:p>
        </p:txBody>
      </p:sp>
    </p:spTree>
    <p:extLst>
      <p:ext uri="{BB962C8B-B14F-4D97-AF65-F5344CB8AC3E}">
        <p14:creationId xmlns:p14="http://schemas.microsoft.com/office/powerpoint/2010/main" val="2679930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B5DF41-7C0E-FBA3-AF7C-F512DCEC9551}"/>
              </a:ext>
            </a:extLst>
          </p:cNvPr>
          <p:cNvSpPr>
            <a:spLocks noGrp="1"/>
          </p:cNvSpPr>
          <p:nvPr>
            <p:ph type="title"/>
          </p:nvPr>
        </p:nvSpPr>
        <p:spPr/>
        <p:txBody>
          <a:bodyPr/>
          <a:lstStyle/>
          <a:p>
            <a:r>
              <a:rPr lang="fi-FI" dirty="0"/>
              <a:t>PEKO-T</a:t>
            </a:r>
          </a:p>
        </p:txBody>
      </p:sp>
      <p:sp>
        <p:nvSpPr>
          <p:cNvPr id="3" name="Sisällön paikkamerkki 2">
            <a:extLst>
              <a:ext uri="{FF2B5EF4-FFF2-40B4-BE49-F238E27FC236}">
                <a16:creationId xmlns:a16="http://schemas.microsoft.com/office/drawing/2014/main" id="{8DA56FEA-7790-376E-131E-0D446A916DBA}"/>
              </a:ext>
            </a:extLst>
          </p:cNvPr>
          <p:cNvSpPr>
            <a:spLocks noGrp="1"/>
          </p:cNvSpPr>
          <p:nvPr>
            <p:ph idx="1"/>
          </p:nvPr>
        </p:nvSpPr>
        <p:spPr/>
        <p:txBody>
          <a:bodyPr/>
          <a:lstStyle/>
          <a:p>
            <a:r>
              <a:rPr lang="fi-FI" b="1" dirty="0"/>
              <a:t>Hallittu irtaantuminen ja kulkeminen annetussa suunnassa sisältäen myös pysähtymisen ja </a:t>
            </a:r>
            <a:r>
              <a:rPr lang="fi-FI" b="1" dirty="0" err="1"/>
              <a:t>luoksetulon</a:t>
            </a:r>
            <a:endParaRPr lang="fi-FI" b="1" dirty="0"/>
          </a:p>
          <a:p>
            <a:pPr lvl="1"/>
            <a:r>
              <a:rPr lang="fi-FI" sz="2800" dirty="0"/>
              <a:t>Liian hidas tai ryntäävä irtaantuminen ohjaajasta, voimakas sivupoikkeama, liian lyhyt tai pitkä irtaantumismatka, hidasteleva tai ennakoiva pysähtyminen, rauhaton odotus tai vastaantulo ohjaajan tullessa koiran luo alentavat arvosanaa virheen suuruuden mukaan. Jos koira ei käskystä pysähdy vaan jatkaa matkaansa, eikä toisellakaan lisäkäskyllä pysähdy, tai jos koira pysähtymisen jälkeen jatkaa matkaa, koe hylätään hallitsemattomuuden vuoksi. </a:t>
            </a:r>
          </a:p>
          <a:p>
            <a:endParaRPr lang="fi-FI" dirty="0"/>
          </a:p>
        </p:txBody>
      </p:sp>
    </p:spTree>
    <p:extLst>
      <p:ext uri="{BB962C8B-B14F-4D97-AF65-F5344CB8AC3E}">
        <p14:creationId xmlns:p14="http://schemas.microsoft.com/office/powerpoint/2010/main" val="13330161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1C06C-61E6-B95A-55C3-788E714ED2EF}"/>
              </a:ext>
            </a:extLst>
          </p:cNvPr>
          <p:cNvSpPr>
            <a:spLocks noGrp="1"/>
          </p:cNvSpPr>
          <p:nvPr>
            <p:ph type="title"/>
          </p:nvPr>
        </p:nvSpPr>
        <p:spPr/>
        <p:txBody>
          <a:bodyPr/>
          <a:lstStyle/>
          <a:p>
            <a:r>
              <a:rPr lang="fi-FI" dirty="0"/>
              <a:t>PEKO-T</a:t>
            </a:r>
          </a:p>
        </p:txBody>
      </p:sp>
      <p:sp>
        <p:nvSpPr>
          <p:cNvPr id="3" name="Sisällön paikkamerkki 2">
            <a:extLst>
              <a:ext uri="{FF2B5EF4-FFF2-40B4-BE49-F238E27FC236}">
                <a16:creationId xmlns:a16="http://schemas.microsoft.com/office/drawing/2014/main" id="{EDCD2EEF-84C7-993D-F677-86066F29E828}"/>
              </a:ext>
            </a:extLst>
          </p:cNvPr>
          <p:cNvSpPr>
            <a:spLocks noGrp="1"/>
          </p:cNvSpPr>
          <p:nvPr>
            <p:ph idx="1"/>
          </p:nvPr>
        </p:nvSpPr>
        <p:spPr/>
        <p:txBody>
          <a:bodyPr>
            <a:noAutofit/>
          </a:bodyPr>
          <a:lstStyle/>
          <a:p>
            <a:r>
              <a:rPr lang="fi-FI" sz="2400" b="1" dirty="0"/>
              <a:t>Jälki</a:t>
            </a:r>
          </a:p>
          <a:p>
            <a:pPr lvl="1"/>
            <a:r>
              <a:rPr lang="fi-FI" dirty="0"/>
              <a:t>Jäljen ajaminen suoritetaan joko vapaana tai n. 10 m pitkässä johdattimessa.</a:t>
            </a:r>
          </a:p>
          <a:p>
            <a:pPr lvl="2"/>
            <a:r>
              <a:rPr lang="fi-FI" i="1" dirty="0">
                <a:solidFill>
                  <a:srgbClr val="C00000"/>
                </a:solidFill>
              </a:rPr>
              <a:t>Mikäli jälki ajetaan vapaana, tulee koiralla olla PK-tunnus</a:t>
            </a:r>
            <a:r>
              <a:rPr lang="fi-FI" sz="2800" dirty="0"/>
              <a:t> </a:t>
            </a:r>
          </a:p>
          <a:p>
            <a:pPr lvl="1"/>
            <a:r>
              <a:rPr lang="fi-FI" dirty="0"/>
              <a:t>Jäljen ylösottamisen aikana, samoin kuin koko jäljestämisen aikana, on kaikenlaisten pakotteiden käyttö kielletty.</a:t>
            </a:r>
          </a:p>
          <a:p>
            <a:pPr lvl="1"/>
            <a:r>
              <a:rPr lang="fi-FI" dirty="0"/>
              <a:t>Jos koiralla on ”jälkiliina” se voi silti etsiä alueella niin, että ”liina” ei ole ohjaajan kädessä, mutta ohjaajan on otettava liina käteen koiran löytäessä jäljen.</a:t>
            </a:r>
          </a:p>
          <a:p>
            <a:pPr lvl="1"/>
            <a:r>
              <a:rPr lang="fi-FI" dirty="0"/>
              <a:t>Vaihtoehtona ei siis ole se, että koira etsii jälkeä vapaana ja liina kytketään vasta sitten, kun koira on löytänyt jäljen.</a:t>
            </a:r>
          </a:p>
          <a:p>
            <a:endParaRPr lang="fi-FI" sz="2400" dirty="0"/>
          </a:p>
        </p:txBody>
      </p:sp>
    </p:spTree>
    <p:extLst>
      <p:ext uri="{BB962C8B-B14F-4D97-AF65-F5344CB8AC3E}">
        <p14:creationId xmlns:p14="http://schemas.microsoft.com/office/powerpoint/2010/main" val="28655599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C44088-CE40-7BD4-8C91-33C4ECEF2555}"/>
              </a:ext>
            </a:extLst>
          </p:cNvPr>
          <p:cNvSpPr>
            <a:spLocks noGrp="1"/>
          </p:cNvSpPr>
          <p:nvPr>
            <p:ph type="title"/>
          </p:nvPr>
        </p:nvSpPr>
        <p:spPr>
          <a:xfrm>
            <a:off x="838200" y="375245"/>
            <a:ext cx="10514013" cy="1325563"/>
          </a:xfrm>
        </p:spPr>
        <p:txBody>
          <a:bodyPr/>
          <a:lstStyle/>
          <a:p>
            <a:r>
              <a:rPr lang="fi-FI" dirty="0"/>
              <a:t>PEKO-T</a:t>
            </a:r>
          </a:p>
        </p:txBody>
      </p:sp>
      <p:sp>
        <p:nvSpPr>
          <p:cNvPr id="3" name="Sisällön paikkamerkki 2">
            <a:extLst>
              <a:ext uri="{FF2B5EF4-FFF2-40B4-BE49-F238E27FC236}">
                <a16:creationId xmlns:a16="http://schemas.microsoft.com/office/drawing/2014/main" id="{4DD36809-EF79-F5B2-682C-88B9D6D5F015}"/>
              </a:ext>
            </a:extLst>
          </p:cNvPr>
          <p:cNvSpPr>
            <a:spLocks noGrp="1"/>
          </p:cNvSpPr>
          <p:nvPr>
            <p:ph idx="1"/>
          </p:nvPr>
        </p:nvSpPr>
        <p:spPr/>
        <p:txBody>
          <a:bodyPr>
            <a:normAutofit/>
          </a:bodyPr>
          <a:lstStyle/>
          <a:p>
            <a:r>
              <a:rPr lang="fi-FI" b="1" dirty="0"/>
              <a:t>Henkilöhaku</a:t>
            </a:r>
          </a:p>
          <a:p>
            <a:pPr lvl="1"/>
            <a:r>
              <a:rPr lang="fi-FI" sz="2800" dirty="0"/>
              <a:t>Yleistä</a:t>
            </a:r>
          </a:p>
          <a:p>
            <a:pPr lvl="2"/>
            <a:r>
              <a:rPr lang="fi-FI" sz="2800" dirty="0"/>
              <a:t>Ohjaaja esittelee tuomarille tekemänsä etsintäsuunnitelman ja siinä käytettävät etsintälinjan/etsintälinjat ja taktiikan. Etsintälinjat voivat kulkea myös alueen rajoja pitkin. Etsintälinjojen välien tulee olla n. 50 m, jotta koiran ohjaus ja hallittavuus sekä vainutyöskentely voidaan arvostella. Samaa aluetta ei kuitenkaan voi etsiä kahteen kertaan, joten jos käytetään saman suuntaisia linjoja pitää huomioida pistojen syvyys.</a:t>
            </a:r>
          </a:p>
          <a:p>
            <a:endParaRPr lang="fi-FI" dirty="0"/>
          </a:p>
        </p:txBody>
      </p:sp>
    </p:spTree>
    <p:extLst>
      <p:ext uri="{BB962C8B-B14F-4D97-AF65-F5344CB8AC3E}">
        <p14:creationId xmlns:p14="http://schemas.microsoft.com/office/powerpoint/2010/main" val="41537435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5890CC-E934-8AC4-26F8-21A2BECB466A}"/>
              </a:ext>
            </a:extLst>
          </p:cNvPr>
          <p:cNvSpPr>
            <a:spLocks noGrp="1"/>
          </p:cNvSpPr>
          <p:nvPr>
            <p:ph type="title"/>
          </p:nvPr>
        </p:nvSpPr>
        <p:spPr/>
        <p:txBody>
          <a:bodyPr/>
          <a:lstStyle/>
          <a:p>
            <a:r>
              <a:rPr lang="fi-FI" dirty="0"/>
              <a:t>PEKO-T</a:t>
            </a:r>
          </a:p>
        </p:txBody>
      </p:sp>
      <p:sp>
        <p:nvSpPr>
          <p:cNvPr id="3" name="Sisällön paikkamerkki 2">
            <a:extLst>
              <a:ext uri="{FF2B5EF4-FFF2-40B4-BE49-F238E27FC236}">
                <a16:creationId xmlns:a16="http://schemas.microsoft.com/office/drawing/2014/main" id="{0D56A30E-4CB3-DA49-CC34-6631B9549A90}"/>
              </a:ext>
            </a:extLst>
          </p:cNvPr>
          <p:cNvSpPr>
            <a:spLocks noGrp="1"/>
          </p:cNvSpPr>
          <p:nvPr>
            <p:ph idx="1"/>
          </p:nvPr>
        </p:nvSpPr>
        <p:spPr/>
        <p:txBody>
          <a:bodyPr>
            <a:noAutofit/>
          </a:bodyPr>
          <a:lstStyle/>
          <a:p>
            <a:r>
              <a:rPr lang="fi-FI" b="1" dirty="0"/>
              <a:t>Henkilöhaku</a:t>
            </a:r>
          </a:p>
          <a:p>
            <a:pPr lvl="1"/>
            <a:r>
              <a:rPr lang="fi-FI" sz="2800" dirty="0"/>
              <a:t>Ilmaisut</a:t>
            </a:r>
          </a:p>
          <a:p>
            <a:pPr lvl="2"/>
            <a:r>
              <a:rPr lang="fi-FI" sz="2800" dirty="0"/>
              <a:t>Koiran on aloitettava haukkuminen välittömästi löydettyään maalihenkilön.</a:t>
            </a:r>
          </a:p>
          <a:p>
            <a:pPr lvl="2"/>
            <a:r>
              <a:rPr lang="fi-FI" sz="2800" dirty="0"/>
              <a:t>Jos koira ei ilmaise löytämäänsä maalihenkilöä, vaan jättää hänet niin, että ohjaaja ja koetuomari tämän havaitsevat, koe päättyy tähän ja arvosana on puutteellinen 0 pistettä.</a:t>
            </a:r>
          </a:p>
          <a:p>
            <a:pPr lvl="2"/>
            <a:r>
              <a:rPr lang="fi-FI" sz="2800" dirty="0"/>
              <a:t>Kun ilmaisu on hyväksytty, meno maalihenkilölle tapahtuu niin, että se on turvallista, ja että koetuomarilla on mahdollisuus arvioida siirtymisen aikana sekä maalihenkilön luona tapahtuvat asiat.</a:t>
            </a:r>
          </a:p>
          <a:p>
            <a:endParaRPr lang="fi-FI" dirty="0"/>
          </a:p>
        </p:txBody>
      </p:sp>
    </p:spTree>
    <p:extLst>
      <p:ext uri="{BB962C8B-B14F-4D97-AF65-F5344CB8AC3E}">
        <p14:creationId xmlns:p14="http://schemas.microsoft.com/office/powerpoint/2010/main" val="38222362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5BE2A0-8738-D25C-DC21-4E3D170B4BD8}"/>
              </a:ext>
            </a:extLst>
          </p:cNvPr>
          <p:cNvSpPr>
            <a:spLocks noGrp="1"/>
          </p:cNvSpPr>
          <p:nvPr>
            <p:ph type="title"/>
          </p:nvPr>
        </p:nvSpPr>
        <p:spPr/>
        <p:txBody>
          <a:bodyPr/>
          <a:lstStyle/>
          <a:p>
            <a:r>
              <a:rPr lang="fi-FI" dirty="0"/>
              <a:t>PEKO-T</a:t>
            </a:r>
          </a:p>
        </p:txBody>
      </p:sp>
      <p:sp>
        <p:nvSpPr>
          <p:cNvPr id="3" name="Sisällön paikkamerkki 2">
            <a:extLst>
              <a:ext uri="{FF2B5EF4-FFF2-40B4-BE49-F238E27FC236}">
                <a16:creationId xmlns:a16="http://schemas.microsoft.com/office/drawing/2014/main" id="{B4BAFCB5-1204-31AE-2F37-C1159A48CF1D}"/>
              </a:ext>
            </a:extLst>
          </p:cNvPr>
          <p:cNvSpPr>
            <a:spLocks noGrp="1"/>
          </p:cNvSpPr>
          <p:nvPr>
            <p:ph idx="1"/>
          </p:nvPr>
        </p:nvSpPr>
        <p:spPr/>
        <p:txBody>
          <a:bodyPr>
            <a:noAutofit/>
          </a:bodyPr>
          <a:lstStyle/>
          <a:p>
            <a:r>
              <a:rPr lang="fi-FI" b="1" dirty="0"/>
              <a:t>Henkilöhaku</a:t>
            </a:r>
          </a:p>
          <a:p>
            <a:pPr lvl="1"/>
            <a:r>
              <a:rPr lang="fi-FI" sz="2800" dirty="0"/>
              <a:t>Partiointi</a:t>
            </a:r>
          </a:p>
          <a:p>
            <a:pPr lvl="2"/>
            <a:r>
              <a:rPr lang="fi-FI" sz="2400" dirty="0"/>
              <a:t>Jos etsintä tapahtuu partioimalla, on koetuomarin suunnitelmaa hyväksyessään huomioitava se, että koeohjeen vähimmäismitat täyttyvät. Etsintää suoritettaessa ne voidaan, tilanteen niin vaatiessa, kuitenkin satunnaisesti ja lyhytkestoisesti alittaa.</a:t>
            </a:r>
          </a:p>
          <a:p>
            <a:pPr lvl="2"/>
            <a:r>
              <a:rPr lang="fi-FI" sz="2400" dirty="0"/>
              <a:t>Suunnitelmaa ei voi tehdä niin, että se sisältää sekä partiointia että alue-etsintää. Partioinnin aikana voi kuitenkin </a:t>
            </a:r>
            <a:r>
              <a:rPr lang="fi-FI" sz="2400" dirty="0" err="1"/>
              <a:t>pistottaa</a:t>
            </a:r>
            <a:r>
              <a:rPr lang="fi-FI" sz="2400" dirty="0"/>
              <a:t>, tilanteen niin vaatiessa ja siitä koetuomarille ilmoittamalla. ”</a:t>
            </a:r>
            <a:r>
              <a:rPr lang="fi-FI" sz="2400" dirty="0" err="1"/>
              <a:t>Pistottaminen</a:t>
            </a:r>
            <a:r>
              <a:rPr lang="fi-FI" sz="2400" dirty="0"/>
              <a:t>” ei kuitenkaan olla jatkuvaa.</a:t>
            </a:r>
          </a:p>
          <a:p>
            <a:pPr lvl="2"/>
            <a:r>
              <a:rPr lang="fi-FI" sz="2400" dirty="0"/>
              <a:t>Partioetsinnässä tuomari määrää aloituspaikan (pisteen).</a:t>
            </a:r>
            <a:endParaRPr lang="fi-FI" sz="2800" dirty="0"/>
          </a:p>
          <a:p>
            <a:endParaRPr lang="fi-FI" dirty="0"/>
          </a:p>
        </p:txBody>
      </p:sp>
    </p:spTree>
    <p:extLst>
      <p:ext uri="{BB962C8B-B14F-4D97-AF65-F5344CB8AC3E}">
        <p14:creationId xmlns:p14="http://schemas.microsoft.com/office/powerpoint/2010/main" val="35758226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6D38E2-FC5D-D41B-53F0-329145FB957F}"/>
              </a:ext>
            </a:extLst>
          </p:cNvPr>
          <p:cNvSpPr>
            <a:spLocks noGrp="1"/>
          </p:cNvSpPr>
          <p:nvPr>
            <p:ph type="title"/>
          </p:nvPr>
        </p:nvSpPr>
        <p:spPr/>
        <p:txBody>
          <a:bodyPr/>
          <a:lstStyle/>
          <a:p>
            <a:r>
              <a:rPr lang="fi-FI" dirty="0"/>
              <a:t>PEKO-T</a:t>
            </a:r>
          </a:p>
        </p:txBody>
      </p:sp>
      <p:sp>
        <p:nvSpPr>
          <p:cNvPr id="3" name="Sisällön paikkamerkki 2">
            <a:extLst>
              <a:ext uri="{FF2B5EF4-FFF2-40B4-BE49-F238E27FC236}">
                <a16:creationId xmlns:a16="http://schemas.microsoft.com/office/drawing/2014/main" id="{128A54FF-5E2E-02BD-0423-C1D4A29AD1E8}"/>
              </a:ext>
            </a:extLst>
          </p:cNvPr>
          <p:cNvSpPr>
            <a:spLocks noGrp="1"/>
          </p:cNvSpPr>
          <p:nvPr>
            <p:ph idx="1"/>
          </p:nvPr>
        </p:nvSpPr>
        <p:spPr/>
        <p:txBody>
          <a:bodyPr>
            <a:normAutofit fontScale="92500" lnSpcReduction="10000"/>
          </a:bodyPr>
          <a:lstStyle/>
          <a:p>
            <a:r>
              <a:rPr lang="fi-FI" b="1" dirty="0"/>
              <a:t>Henkilöhaku</a:t>
            </a:r>
          </a:p>
          <a:p>
            <a:pPr lvl="1"/>
            <a:r>
              <a:rPr lang="fi-FI" dirty="0"/>
              <a:t>Alue-etsintä</a:t>
            </a:r>
          </a:p>
          <a:p>
            <a:pPr marL="457200" lvl="1" indent="0">
              <a:buNone/>
            </a:pPr>
            <a:r>
              <a:rPr lang="fi-FI" dirty="0"/>
              <a:t>	Etsinnän suorittaminen alue-etsintänä</a:t>
            </a:r>
          </a:p>
          <a:p>
            <a:pPr lvl="2"/>
            <a:r>
              <a:rPr lang="fi-FI" sz="2400" dirty="0"/>
              <a:t>Koiran tulee etsiä alue risteillen ohjaajan käskyjä noudattaen. Alue-etsinnässä ohjaaja lähettää koiraa etsimään aluetta pistottamalla (risteily).</a:t>
            </a:r>
          </a:p>
          <a:p>
            <a:pPr lvl="2"/>
            <a:r>
              <a:rPr lang="fi-FI" sz="2400" dirty="0"/>
              <a:t>Alue-etsinnässä tuomari määrää aloitukseen etsintäsivun.</a:t>
            </a:r>
          </a:p>
          <a:p>
            <a:pPr lvl="2"/>
            <a:r>
              <a:rPr lang="fi-FI" sz="2400" dirty="0"/>
              <a:t>Tässä etsintätavassa ohjaaja ohjaa valitsemaltaan etsintälinjalta/-linjoilta koiran työskentelyä lähettäen koiran risteilemään alueella. Tämä ei tarkoita koiran vapaata juoksentelua etsintäalueella, vaan koira risteilee ohjaajan ohjausten mukaisesti. </a:t>
            </a:r>
          </a:p>
          <a:p>
            <a:pPr lvl="2"/>
            <a:r>
              <a:rPr lang="fi-FI" sz="2400" dirty="0"/>
              <a:t>Taaksepäin etsiminen ei ole sallittua. Koiran satunnaista pistoa taaksepäin ei arvostella virheeksi, sillä tilanteissa, joissa ilmavirtaukset muuttuvat, voi koira saada hajun jo etsityltä alueelta ja ohjaaja voi antaa koiralle luvan jatkaa kohteelle. Tätä ei katsota virheeksi.</a:t>
            </a:r>
          </a:p>
          <a:p>
            <a:pPr lvl="1"/>
            <a:endParaRPr lang="fi-FI" dirty="0"/>
          </a:p>
          <a:p>
            <a:endParaRPr lang="fi-FI" dirty="0"/>
          </a:p>
        </p:txBody>
      </p:sp>
    </p:spTree>
    <p:extLst>
      <p:ext uri="{BB962C8B-B14F-4D97-AF65-F5344CB8AC3E}">
        <p14:creationId xmlns:p14="http://schemas.microsoft.com/office/powerpoint/2010/main" val="34484050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5AF862-6719-C769-6854-965E6204ABCC}"/>
              </a:ext>
            </a:extLst>
          </p:cNvPr>
          <p:cNvSpPr>
            <a:spLocks noGrp="1"/>
          </p:cNvSpPr>
          <p:nvPr>
            <p:ph type="title"/>
          </p:nvPr>
        </p:nvSpPr>
        <p:spPr/>
        <p:txBody>
          <a:bodyPr/>
          <a:lstStyle/>
          <a:p>
            <a:r>
              <a:rPr lang="fi-FI" dirty="0"/>
              <a:t>PEKO-T</a:t>
            </a:r>
          </a:p>
        </p:txBody>
      </p:sp>
      <p:sp>
        <p:nvSpPr>
          <p:cNvPr id="3" name="Sisällön paikkamerkki 2">
            <a:extLst>
              <a:ext uri="{FF2B5EF4-FFF2-40B4-BE49-F238E27FC236}">
                <a16:creationId xmlns:a16="http://schemas.microsoft.com/office/drawing/2014/main" id="{3056680A-5041-88EA-1BFF-6F844BD44C4B}"/>
              </a:ext>
            </a:extLst>
          </p:cNvPr>
          <p:cNvSpPr>
            <a:spLocks noGrp="1"/>
          </p:cNvSpPr>
          <p:nvPr>
            <p:ph idx="1"/>
          </p:nvPr>
        </p:nvSpPr>
        <p:spPr>
          <a:xfrm>
            <a:off x="838094" y="1449917"/>
            <a:ext cx="10514231" cy="4905897"/>
          </a:xfrm>
        </p:spPr>
        <p:txBody>
          <a:bodyPr>
            <a:normAutofit/>
          </a:bodyPr>
          <a:lstStyle/>
          <a:p>
            <a:pPr marL="0" indent="0" defTabSz="914309" eaLnBrk="1" fontAlgn="auto" hangingPunct="1">
              <a:spcAft>
                <a:spcPts val="20"/>
              </a:spcAft>
              <a:buClrTx/>
              <a:buNone/>
              <a:defRPr/>
            </a:pPr>
            <a:r>
              <a:rPr lang="fi-FI" sz="2600" b="1" kern="0" dirty="0">
                <a:solidFill>
                  <a:prstClr val="black"/>
                </a:solidFill>
                <a:ea typeface="Arial" panose="020B0604020202020204" pitchFamily="34" charset="0"/>
              </a:rPr>
              <a:t>Kokeen suoritusohje</a:t>
            </a:r>
          </a:p>
          <a:p>
            <a:pPr marL="228577" indent="-228577" defTabSz="914309" eaLnBrk="1" fontAlgn="auto" hangingPunct="1">
              <a:spcAft>
                <a:spcPts val="20"/>
              </a:spcAft>
              <a:buClrTx/>
              <a:defRPr/>
            </a:pPr>
            <a:r>
              <a:rPr lang="fi-FI" sz="2000" dirty="0">
                <a:solidFill>
                  <a:prstClr val="black"/>
                </a:solidFill>
                <a:ea typeface="Arial" panose="020B0604020202020204" pitchFamily="34" charset="0"/>
              </a:rPr>
              <a:t>Tuomari osoittaa kartalta </a:t>
            </a:r>
            <a:r>
              <a:rPr lang="fi-FI" sz="2000" dirty="0">
                <a:solidFill>
                  <a:srgbClr val="C00000"/>
                </a:solidFill>
                <a:ea typeface="Arial" panose="020B0604020202020204" pitchFamily="34" charset="0"/>
              </a:rPr>
              <a:t>etsittävän alueen</a:t>
            </a:r>
            <a:r>
              <a:rPr lang="fi-FI" sz="2000" dirty="0">
                <a:solidFill>
                  <a:prstClr val="black"/>
                </a:solidFill>
                <a:ea typeface="Arial" panose="020B0604020202020204" pitchFamily="34" charset="0"/>
              </a:rPr>
              <a:t> sekä </a:t>
            </a:r>
            <a:r>
              <a:rPr lang="fi-FI" sz="2000" dirty="0">
                <a:solidFill>
                  <a:srgbClr val="C00000"/>
                </a:solidFill>
                <a:ea typeface="Arial" panose="020B0604020202020204" pitchFamily="34" charset="0"/>
              </a:rPr>
              <a:t>aloituspaikan</a:t>
            </a:r>
            <a:r>
              <a:rPr lang="fi-FI" sz="2000" dirty="0">
                <a:solidFill>
                  <a:prstClr val="black"/>
                </a:solidFill>
                <a:ea typeface="Arial" panose="020B0604020202020204" pitchFamily="34" charset="0"/>
              </a:rPr>
              <a:t> ja selvittää ohjaajalle muut kokeen kulkuun liittyvät asiat, Ohjaaja saa kaikki tilannetiedot tuomarilta ja vasta sen jälkeen tekee etsintäsuunnitelmansa.</a:t>
            </a:r>
          </a:p>
          <a:p>
            <a:pPr marL="228577" indent="-228577" defTabSz="914309" eaLnBrk="1" fontAlgn="auto" hangingPunct="1">
              <a:spcAft>
                <a:spcPts val="20"/>
              </a:spcAft>
              <a:buClrTx/>
              <a:defRPr/>
            </a:pPr>
            <a:r>
              <a:rPr lang="fi-FI" sz="2000" dirty="0">
                <a:solidFill>
                  <a:prstClr val="black"/>
                </a:solidFill>
                <a:ea typeface="Arial" panose="020B0604020202020204" pitchFamily="34" charset="0"/>
              </a:rPr>
              <a:t>Ohjaaja voi halutessaan tuomarin luvalla ja yhdessä tuomarin kanssa käydä ilman koiraa etsittävän alueen aloituspaikalla maaston olosuhteiden toteamiseksi, ennen suunnitelman tekoa. Tämän jälkeen hän siirtyy tuomarin tai ratamestarin osoittamaan paikkaan laatimaan etsintäsuunnitelmaa.</a:t>
            </a:r>
          </a:p>
          <a:p>
            <a:pPr marL="228577" indent="-228577" defTabSz="914309" eaLnBrk="1" fontAlgn="auto" hangingPunct="1">
              <a:spcAft>
                <a:spcPts val="20"/>
              </a:spcAft>
              <a:buClrTx/>
              <a:defRPr/>
            </a:pPr>
            <a:r>
              <a:rPr lang="fi-FI" sz="2000" dirty="0">
                <a:solidFill>
                  <a:prstClr val="black"/>
                </a:solidFill>
                <a:ea typeface="Arial" panose="020B0604020202020204" pitchFamily="34" charset="0"/>
              </a:rPr>
              <a:t>Tuomarin hyväksyttyä </a:t>
            </a:r>
            <a:r>
              <a:rPr lang="fi-FI" sz="2000" dirty="0">
                <a:solidFill>
                  <a:srgbClr val="C00000"/>
                </a:solidFill>
                <a:ea typeface="Arial" panose="020B0604020202020204" pitchFamily="34" charset="0"/>
              </a:rPr>
              <a:t>karttaan piirretyn</a:t>
            </a:r>
            <a:r>
              <a:rPr lang="fi-FI" sz="2000" dirty="0">
                <a:solidFill>
                  <a:srgbClr val="FF0000"/>
                </a:solidFill>
                <a:ea typeface="Arial" panose="020B0604020202020204" pitchFamily="34" charset="0"/>
              </a:rPr>
              <a:t> </a:t>
            </a:r>
            <a:r>
              <a:rPr lang="fi-FI" sz="2000" dirty="0">
                <a:solidFill>
                  <a:prstClr val="black"/>
                </a:solidFill>
                <a:ea typeface="Arial" panose="020B0604020202020204" pitchFamily="34" charset="0"/>
              </a:rPr>
              <a:t>etsintäsuunnitelman, hän </a:t>
            </a:r>
            <a:r>
              <a:rPr lang="fi-FI" sz="2000" dirty="0">
                <a:solidFill>
                  <a:srgbClr val="C00000"/>
                </a:solidFill>
                <a:ea typeface="Arial" panose="020B0604020202020204" pitchFamily="34" charset="0"/>
              </a:rPr>
              <a:t>määrittää maalihenkilöiden paikat</a:t>
            </a:r>
            <a:r>
              <a:rPr lang="fi-FI" sz="2000" dirty="0">
                <a:solidFill>
                  <a:srgbClr val="FF0000"/>
                </a:solidFill>
                <a:ea typeface="Arial" panose="020B0604020202020204" pitchFamily="34" charset="0"/>
              </a:rPr>
              <a:t> </a:t>
            </a:r>
            <a:r>
              <a:rPr lang="fi-FI" sz="2000" dirty="0">
                <a:solidFill>
                  <a:prstClr val="black"/>
                </a:solidFill>
                <a:ea typeface="Arial" panose="020B0604020202020204" pitchFamily="34" charset="0"/>
              </a:rPr>
              <a:t>ja maalihenkilöt menevät paikoilleen. Näin vältytään tilanteilta, joissa ohjaajan reitti kulkee liian läheltä maalihenkilöitä. Jos ohjaaja etsinnän aikana kuitenkin ”törmää” maalihenkilöön, eikä koira tätä havaitse, tuomari käskee ohjaajaa jatkamaan etsintää ja arvostelua jatketaan normaalisti. Jos ohjaaja kuitenkin yrittää selvästi ohjata koiraa maalimiehen luokse, koe keskeytetään.</a:t>
            </a:r>
            <a:endParaRPr lang="fi-FI" sz="2400" dirty="0">
              <a:solidFill>
                <a:prstClr val="black"/>
              </a:solidFill>
              <a:ea typeface="Arial" panose="020B0604020202020204" pitchFamily="34" charset="0"/>
            </a:endParaRPr>
          </a:p>
          <a:p>
            <a:pPr marL="228577" indent="-228577" defTabSz="914309" eaLnBrk="1" fontAlgn="auto" hangingPunct="1">
              <a:spcAft>
                <a:spcPts val="20"/>
              </a:spcAft>
              <a:buClrTx/>
              <a:defRPr/>
            </a:pPr>
            <a:endParaRPr lang="fi-FI" dirty="0">
              <a:solidFill>
                <a:prstClr val="black"/>
              </a:solidFill>
              <a:ea typeface="Arial" panose="020B0604020202020204" pitchFamily="34" charset="0"/>
            </a:endParaRPr>
          </a:p>
          <a:p>
            <a:endParaRPr lang="fi-FI" dirty="0"/>
          </a:p>
        </p:txBody>
      </p:sp>
    </p:spTree>
    <p:extLst>
      <p:ext uri="{BB962C8B-B14F-4D97-AF65-F5344CB8AC3E}">
        <p14:creationId xmlns:p14="http://schemas.microsoft.com/office/powerpoint/2010/main" val="2251287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9F0C4-7FA5-6BDA-3606-D8BF7F706ADB}"/>
              </a:ext>
            </a:extLst>
          </p:cNvPr>
          <p:cNvSpPr>
            <a:spLocks noGrp="1"/>
          </p:cNvSpPr>
          <p:nvPr>
            <p:ph type="title"/>
          </p:nvPr>
        </p:nvSpPr>
        <p:spPr/>
        <p:txBody>
          <a:bodyPr/>
          <a:lstStyle/>
          <a:p>
            <a:r>
              <a:rPr lang="fi-FI" dirty="0"/>
              <a:t>PEKO-T</a:t>
            </a:r>
          </a:p>
        </p:txBody>
      </p:sp>
      <p:sp>
        <p:nvSpPr>
          <p:cNvPr id="3" name="Sisällön paikkamerkki 2">
            <a:extLst>
              <a:ext uri="{FF2B5EF4-FFF2-40B4-BE49-F238E27FC236}">
                <a16:creationId xmlns:a16="http://schemas.microsoft.com/office/drawing/2014/main" id="{075A94AE-3603-8576-3A8E-0058AAB3584F}"/>
              </a:ext>
            </a:extLst>
          </p:cNvPr>
          <p:cNvSpPr>
            <a:spLocks noGrp="1"/>
          </p:cNvSpPr>
          <p:nvPr>
            <p:ph idx="1"/>
          </p:nvPr>
        </p:nvSpPr>
        <p:spPr/>
        <p:txBody>
          <a:bodyPr>
            <a:noAutofit/>
          </a:bodyPr>
          <a:lstStyle/>
          <a:p>
            <a:r>
              <a:rPr lang="fi-FI" sz="2400" dirty="0"/>
              <a:t>Kokeen aikana koiraa saa juottaa, sen sijaan palkitseminen makupaloin tai leluin on kielletty. </a:t>
            </a:r>
          </a:p>
          <a:p>
            <a:r>
              <a:rPr lang="fi-FI" sz="2400" dirty="0"/>
              <a:t>Koiran kiinniottaminen, lukuun ottamatta juottamista, ei ole koesuorituksen aikana sallittua.</a:t>
            </a:r>
          </a:p>
          <a:p>
            <a:r>
              <a:rPr lang="fi-FI" sz="2400" dirty="0"/>
              <a:t>Ennen kuin hakutyöskentely aloitetaan, koiranohjaaja ilmoittaa tuomarille koiran käyttämän ilmaisutavan. </a:t>
            </a:r>
          </a:p>
          <a:p>
            <a:r>
              <a:rPr lang="fi-FI" sz="2400" dirty="0"/>
              <a:t>Koira voi ilmaista maalihenkilön </a:t>
            </a:r>
            <a:r>
              <a:rPr lang="fi-FI" sz="2400" dirty="0">
                <a:solidFill>
                  <a:srgbClr val="C00000"/>
                </a:solidFill>
              </a:rPr>
              <a:t>haukkumalla tai rullailmaisulla.</a:t>
            </a:r>
          </a:p>
          <a:p>
            <a:r>
              <a:rPr lang="fi-FI" sz="2400" dirty="0"/>
              <a:t>Maalimiehen ilmaisun jälkeen hakutyöskentelyä jatketaan tuomarin luvalla siitä kohdasta, jossa ohjaaja ilmoitti koiransa suorittaneen ilmaisun.</a:t>
            </a:r>
          </a:p>
          <a:p>
            <a:endParaRPr lang="fi-FI" sz="2400" dirty="0"/>
          </a:p>
        </p:txBody>
      </p:sp>
    </p:spTree>
    <p:extLst>
      <p:ext uri="{BB962C8B-B14F-4D97-AF65-F5344CB8AC3E}">
        <p14:creationId xmlns:p14="http://schemas.microsoft.com/office/powerpoint/2010/main" val="427162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3">
            <a:extLst>
              <a:ext uri="{FF2B5EF4-FFF2-40B4-BE49-F238E27FC236}">
                <a16:creationId xmlns:a16="http://schemas.microsoft.com/office/drawing/2014/main" id="{BF73F366-3EAB-CB4A-FCEC-5754749D2002}"/>
              </a:ext>
            </a:extLst>
          </p:cNvPr>
          <p:cNvSpPr>
            <a:spLocks noGrp="1"/>
          </p:cNvSpPr>
          <p:nvPr>
            <p:ph type="title"/>
          </p:nvPr>
        </p:nvSpPr>
        <p:spPr>
          <a:xfrm>
            <a:off x="1277938" y="2636912"/>
            <a:ext cx="10514012" cy="1325563"/>
          </a:xfrm>
        </p:spPr>
        <p:txBody>
          <a:bodyPr/>
          <a:lstStyle/>
          <a:p>
            <a:pPr eaLnBrk="1" hangingPunct="1"/>
            <a:r>
              <a:rPr lang="en-US" altLang="fi-FI" dirty="0" err="1"/>
              <a:t>Muutokset</a:t>
            </a:r>
            <a:r>
              <a:rPr lang="en-US" altLang="fi-FI" dirty="0"/>
              <a:t> </a:t>
            </a:r>
            <a:br>
              <a:rPr lang="en-US" altLang="fi-FI" dirty="0"/>
            </a:br>
            <a:r>
              <a:rPr lang="en-US" altLang="fi-FI" dirty="0" err="1"/>
              <a:t>palveluskoirakokeiden</a:t>
            </a:r>
            <a:r>
              <a:rPr lang="en-US" altLang="fi-FI" dirty="0"/>
              <a:t> </a:t>
            </a:r>
            <a:r>
              <a:rPr lang="en-US" altLang="fi-FI" dirty="0" err="1"/>
              <a:t>sääntöihin</a:t>
            </a:r>
            <a:r>
              <a:rPr lang="en-US" altLang="fi-FI" dirty="0"/>
              <a:t> </a:t>
            </a:r>
            <a:r>
              <a:rPr lang="en-US" altLang="fi-FI" dirty="0" err="1"/>
              <a:t>liittyviin</a:t>
            </a:r>
            <a:r>
              <a:rPr lang="en-US" altLang="fi-FI" dirty="0"/>
              <a:t> </a:t>
            </a:r>
            <a:r>
              <a:rPr lang="en-US" altLang="fi-FI" dirty="0" err="1"/>
              <a:t>koe</a:t>
            </a:r>
            <a:r>
              <a:rPr lang="en-US" altLang="fi-FI" dirty="0"/>
              <a:t>- ja </a:t>
            </a:r>
            <a:r>
              <a:rPr lang="en-US" altLang="fi-FI" dirty="0" err="1"/>
              <a:t>lajiohjeisiin</a:t>
            </a:r>
            <a:endParaRPr lang="en-US" altLang="fi-FI" dirty="0"/>
          </a:p>
        </p:txBody>
      </p:sp>
    </p:spTree>
    <p:extLst>
      <p:ext uri="{BB962C8B-B14F-4D97-AF65-F5344CB8AC3E}">
        <p14:creationId xmlns:p14="http://schemas.microsoft.com/office/powerpoint/2010/main" val="15825404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D2FF34-ED00-B133-78C1-3C862362B691}"/>
              </a:ext>
            </a:extLst>
          </p:cNvPr>
          <p:cNvSpPr>
            <a:spLocks noGrp="1"/>
          </p:cNvSpPr>
          <p:nvPr>
            <p:ph type="title"/>
          </p:nvPr>
        </p:nvSpPr>
        <p:spPr/>
        <p:txBody>
          <a:bodyPr/>
          <a:lstStyle/>
          <a:p>
            <a:r>
              <a:rPr lang="fi-FI" dirty="0"/>
              <a:t>PEKO-T</a:t>
            </a:r>
          </a:p>
        </p:txBody>
      </p:sp>
      <p:sp>
        <p:nvSpPr>
          <p:cNvPr id="3" name="Sisällön paikkamerkki 2">
            <a:extLst>
              <a:ext uri="{FF2B5EF4-FFF2-40B4-BE49-F238E27FC236}">
                <a16:creationId xmlns:a16="http://schemas.microsoft.com/office/drawing/2014/main" id="{390328E0-F951-CDC3-9BEC-F0E26B3CC0AC}"/>
              </a:ext>
            </a:extLst>
          </p:cNvPr>
          <p:cNvSpPr>
            <a:spLocks noGrp="1"/>
          </p:cNvSpPr>
          <p:nvPr>
            <p:ph idx="1"/>
          </p:nvPr>
        </p:nvSpPr>
        <p:spPr/>
        <p:txBody>
          <a:bodyPr>
            <a:noAutofit/>
          </a:bodyPr>
          <a:lstStyle/>
          <a:p>
            <a:r>
              <a:rPr lang="fi-FI" sz="2400" dirty="0">
                <a:solidFill>
                  <a:srgbClr val="C00000"/>
                </a:solidFill>
              </a:rPr>
              <a:t>Etsittävä alue </a:t>
            </a:r>
            <a:r>
              <a:rPr lang="fi-FI" sz="2400" dirty="0"/>
              <a:t>= se alue jonka järjestäjä on tuomarin hyväksynnällä koealueeksi valinnut.</a:t>
            </a:r>
          </a:p>
          <a:p>
            <a:r>
              <a:rPr lang="fi-FI" sz="2400" dirty="0">
                <a:solidFill>
                  <a:srgbClr val="C00000"/>
                </a:solidFill>
              </a:rPr>
              <a:t>Aloituspaikka</a:t>
            </a:r>
            <a:r>
              <a:rPr lang="fi-FI" sz="2400" dirty="0">
                <a:solidFill>
                  <a:srgbClr val="FF0000"/>
                </a:solidFill>
              </a:rPr>
              <a:t> </a:t>
            </a:r>
            <a:r>
              <a:rPr lang="fi-FI" sz="2400" dirty="0"/>
              <a:t>= on se alue, jonka tuomari aloituspaikaksi valinnut, ja jossa hän selvittää ohjaajalle kokeen kulkuun liittyvät asiat, ja jossa ohjaaja saa tilannetiedot ja tekee etsintäsuunnitelmansa.</a:t>
            </a:r>
          </a:p>
          <a:p>
            <a:r>
              <a:rPr lang="fi-FI" sz="2400" dirty="0"/>
              <a:t>Ennen kuin ohjaaja aloittaa etsintäsuunnitelman teon, tuomari kertoo ohjaajalle </a:t>
            </a:r>
          </a:p>
          <a:p>
            <a:pPr lvl="1"/>
            <a:r>
              <a:rPr lang="fi-FI" sz="2000" dirty="0">
                <a:solidFill>
                  <a:srgbClr val="C00000"/>
                </a:solidFill>
              </a:rPr>
              <a:t>Alue-etsinnässä aloitus-sivun</a:t>
            </a:r>
          </a:p>
          <a:p>
            <a:pPr lvl="1"/>
            <a:r>
              <a:rPr lang="fi-FI" sz="2000" dirty="0">
                <a:solidFill>
                  <a:srgbClr val="C00000"/>
                </a:solidFill>
              </a:rPr>
              <a:t>Partioetsinnässä aloituspaikan</a:t>
            </a:r>
          </a:p>
          <a:p>
            <a:r>
              <a:rPr lang="fi-FI" sz="2400" dirty="0">
                <a:solidFill>
                  <a:srgbClr val="0070C0"/>
                </a:solidFill>
              </a:rPr>
              <a:t>Tuomarin hyväksyttyä karttaan piirretyn etsintäsuunnitelman, hän määrittää maalihenkilöiden paikat. Näin vältytään tilanteilta, joissa ohjaajan reitti kulkee liian läheltä maalihenkilöitä.</a:t>
            </a:r>
          </a:p>
          <a:p>
            <a:endParaRPr lang="fi-FI" sz="2400" dirty="0"/>
          </a:p>
        </p:txBody>
      </p:sp>
    </p:spTree>
    <p:extLst>
      <p:ext uri="{BB962C8B-B14F-4D97-AF65-F5344CB8AC3E}">
        <p14:creationId xmlns:p14="http://schemas.microsoft.com/office/powerpoint/2010/main" val="19631550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97C316-06CE-C4D4-9109-0CFD28E10393}"/>
              </a:ext>
            </a:extLst>
          </p:cNvPr>
          <p:cNvSpPr>
            <a:spLocks noGrp="1"/>
          </p:cNvSpPr>
          <p:nvPr>
            <p:ph type="title"/>
          </p:nvPr>
        </p:nvSpPr>
        <p:spPr/>
        <p:txBody>
          <a:bodyPr/>
          <a:lstStyle/>
          <a:p>
            <a:r>
              <a:rPr lang="fi-FI" dirty="0"/>
              <a:t>PEKO-T</a:t>
            </a:r>
          </a:p>
        </p:txBody>
      </p:sp>
      <p:sp>
        <p:nvSpPr>
          <p:cNvPr id="3" name="Sisällön paikkamerkki 2">
            <a:extLst>
              <a:ext uri="{FF2B5EF4-FFF2-40B4-BE49-F238E27FC236}">
                <a16:creationId xmlns:a16="http://schemas.microsoft.com/office/drawing/2014/main" id="{D5B8A412-A2FF-DB22-2C41-9AA3E8E8C580}"/>
              </a:ext>
            </a:extLst>
          </p:cNvPr>
          <p:cNvSpPr>
            <a:spLocks noGrp="1"/>
          </p:cNvSpPr>
          <p:nvPr>
            <p:ph idx="1"/>
          </p:nvPr>
        </p:nvSpPr>
        <p:spPr/>
        <p:txBody>
          <a:bodyPr>
            <a:normAutofit fontScale="70000" lnSpcReduction="20000"/>
          </a:bodyPr>
          <a:lstStyle/>
          <a:p>
            <a:pPr marL="228577" indent="-228577" defTabSz="914309" eaLnBrk="1" fontAlgn="auto" hangingPunct="1">
              <a:spcAft>
                <a:spcPts val="0"/>
              </a:spcAft>
              <a:buClrTx/>
              <a:defRPr/>
            </a:pPr>
            <a:r>
              <a:rPr lang="fi-FI" dirty="0">
                <a:solidFill>
                  <a:prstClr val="black"/>
                </a:solidFill>
              </a:rPr>
              <a:t>Koiranohjaaja saa liikkua alueella ainoastaan </a:t>
            </a:r>
            <a:r>
              <a:rPr lang="fi-FI" dirty="0">
                <a:solidFill>
                  <a:srgbClr val="C00000"/>
                </a:solidFill>
              </a:rPr>
              <a:t>suunnitelmansa mukaan</a:t>
            </a:r>
            <a:r>
              <a:rPr lang="fi-FI" dirty="0">
                <a:solidFill>
                  <a:prstClr val="black"/>
                </a:solidFill>
              </a:rPr>
              <a:t>. Koira ei saa </a:t>
            </a:r>
            <a:r>
              <a:rPr lang="fi-FI" dirty="0">
                <a:solidFill>
                  <a:srgbClr val="C00000"/>
                </a:solidFill>
              </a:rPr>
              <a:t>oleellisesti ylittää</a:t>
            </a:r>
            <a:r>
              <a:rPr lang="fi-FI" dirty="0">
                <a:solidFill>
                  <a:prstClr val="black"/>
                </a:solidFill>
              </a:rPr>
              <a:t> merkityn tai osoitetun alueen rajoja.</a:t>
            </a:r>
          </a:p>
          <a:p>
            <a:pPr marL="228577" indent="-228577" defTabSz="914309" eaLnBrk="1" fontAlgn="auto" hangingPunct="1">
              <a:spcAft>
                <a:spcPts val="0"/>
              </a:spcAft>
              <a:buClrTx/>
              <a:defRPr/>
            </a:pPr>
            <a:r>
              <a:rPr lang="fi-FI" dirty="0">
                <a:solidFill>
                  <a:prstClr val="black"/>
                </a:solidFill>
              </a:rPr>
              <a:t>Vapaavalintaiset suulliset käskyt ja käsimerkit sekä pillillä ja/tai viheltämällä annetut merkit ovat sallittuja ja niitä saa toistaa.</a:t>
            </a:r>
            <a:endParaRPr lang="fi-FI" dirty="0">
              <a:solidFill>
                <a:srgbClr val="FF0000"/>
              </a:solidFill>
            </a:endParaRPr>
          </a:p>
          <a:p>
            <a:pPr marL="228577" indent="-228577" defTabSz="914309" eaLnBrk="1" fontAlgn="auto" hangingPunct="1">
              <a:spcAft>
                <a:spcPts val="0"/>
              </a:spcAft>
              <a:buClrTx/>
              <a:defRPr/>
            </a:pPr>
            <a:r>
              <a:rPr lang="fi-FI" dirty="0">
                <a:solidFill>
                  <a:srgbClr val="C00000"/>
                </a:solidFill>
              </a:rPr>
              <a:t>Taaksepäin etsiminen ei ole sallittua</a:t>
            </a:r>
            <a:r>
              <a:rPr lang="fi-FI" dirty="0">
                <a:solidFill>
                  <a:prstClr val="black"/>
                </a:solidFill>
              </a:rPr>
              <a:t>. Koiran satunnaista pistoa taaksepäin ei arvostella virheeksi, sillä tilanteissa, joissa ilmavirtaukset muuttuvat, voi koira saada hajun jo etsityltä alueelta ja ohjaaja voi antaa koiralle luvan jatkaa kohteelle. Tätä ei katsota virheeksi. </a:t>
            </a:r>
          </a:p>
          <a:p>
            <a:pPr marL="228577" indent="-228577" defTabSz="914309" eaLnBrk="1" fontAlgn="auto" hangingPunct="1">
              <a:spcAft>
                <a:spcPts val="0"/>
              </a:spcAft>
              <a:buClrTx/>
              <a:defRPr/>
            </a:pPr>
            <a:r>
              <a:rPr lang="fi-FI" dirty="0">
                <a:solidFill>
                  <a:prstClr val="black"/>
                </a:solidFill>
              </a:rPr>
              <a:t>Koiranohjaaja ilmoittaa hyväksytyn ilmaisun tuomarille ilmoittamallaan tavalla ja sen jälkeen hän saa siirtyä suoraan koiran luo.</a:t>
            </a:r>
          </a:p>
          <a:p>
            <a:pPr marL="228577" indent="-228577" defTabSz="914309" eaLnBrk="1" fontAlgn="auto" hangingPunct="1">
              <a:spcAft>
                <a:spcPts val="0"/>
              </a:spcAft>
              <a:buClrTx/>
              <a:defRPr/>
            </a:pPr>
            <a:r>
              <a:rPr lang="fi-FI" dirty="0">
                <a:solidFill>
                  <a:prstClr val="black"/>
                </a:solidFill>
              </a:rPr>
              <a:t>Koiran tulee ilmaista löydetty henkilö selvästi. Koiranohjaaja ilmoittaa hyväksymänsä ilmaisun tuomarille, ja </a:t>
            </a:r>
            <a:r>
              <a:rPr lang="fi-FI" dirty="0">
                <a:solidFill>
                  <a:srgbClr val="C00000"/>
                </a:solidFill>
              </a:rPr>
              <a:t>sen jälkeen hän saa siirtyä suoraan koiran luo.</a:t>
            </a:r>
          </a:p>
          <a:p>
            <a:pPr marL="228577" indent="-228577" defTabSz="914309" eaLnBrk="1" fontAlgn="auto" hangingPunct="1">
              <a:spcAft>
                <a:spcPts val="0"/>
              </a:spcAft>
              <a:buClrTx/>
              <a:defRPr/>
            </a:pPr>
            <a:r>
              <a:rPr lang="fi-FI" dirty="0">
                <a:solidFill>
                  <a:prstClr val="black"/>
                </a:solidFill>
              </a:rPr>
              <a:t>Rullailmaisussa koiran pitää viedä ohjaaja maalimiehen luokse epäröimättä, sekä mahdollisimman nopeasti ja suoraan, maasto ja olosuhteet huomioiden. Tuomarille tulee kuitenkin antaa mahdollisuus arvosteluun ja maalihenkilön luokse mentäessä vauhtia pitää sen mukaan säädellä. Jos ohjaaja </a:t>
            </a:r>
            <a:r>
              <a:rPr lang="fi-FI" dirty="0">
                <a:solidFill>
                  <a:srgbClr val="C00000"/>
                </a:solidFill>
              </a:rPr>
              <a:t>kaatuu,</a:t>
            </a:r>
            <a:r>
              <a:rPr lang="fi-FI" dirty="0">
                <a:solidFill>
                  <a:prstClr val="black"/>
                </a:solidFill>
              </a:rPr>
              <a:t> hän voi käskyllä pysyttää koiran, ja sen jälkeen, </a:t>
            </a:r>
            <a:r>
              <a:rPr lang="fi-FI" dirty="0">
                <a:solidFill>
                  <a:srgbClr val="C00000"/>
                </a:solidFill>
              </a:rPr>
              <a:t>kun pystyy jälleen liikkumaan, voi antaa koiralle käskyn</a:t>
            </a:r>
            <a:r>
              <a:rPr lang="fi-FI" dirty="0">
                <a:solidFill>
                  <a:srgbClr val="FF0000"/>
                </a:solidFill>
              </a:rPr>
              <a:t> </a:t>
            </a:r>
            <a:r>
              <a:rPr lang="fi-FI" dirty="0">
                <a:solidFill>
                  <a:prstClr val="black"/>
                </a:solidFill>
              </a:rPr>
              <a:t>jatkaa. Turha viivyttely on kuitenkin kiellettyä.</a:t>
            </a:r>
          </a:p>
          <a:p>
            <a:endParaRPr lang="fi-FI" dirty="0"/>
          </a:p>
        </p:txBody>
      </p:sp>
    </p:spTree>
    <p:extLst>
      <p:ext uri="{BB962C8B-B14F-4D97-AF65-F5344CB8AC3E}">
        <p14:creationId xmlns:p14="http://schemas.microsoft.com/office/powerpoint/2010/main" val="26958026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402B3-0B11-5E27-7211-19411E4C6586}"/>
              </a:ext>
            </a:extLst>
          </p:cNvPr>
          <p:cNvSpPr>
            <a:spLocks noGrp="1"/>
          </p:cNvSpPr>
          <p:nvPr>
            <p:ph type="title"/>
          </p:nvPr>
        </p:nvSpPr>
        <p:spPr/>
        <p:txBody>
          <a:bodyPr/>
          <a:lstStyle/>
          <a:p>
            <a:r>
              <a:rPr lang="fi-FI" dirty="0"/>
              <a:t>PEKO-T</a:t>
            </a:r>
          </a:p>
        </p:txBody>
      </p:sp>
      <p:sp>
        <p:nvSpPr>
          <p:cNvPr id="3" name="Sisällön paikkamerkki 2">
            <a:extLst>
              <a:ext uri="{FF2B5EF4-FFF2-40B4-BE49-F238E27FC236}">
                <a16:creationId xmlns:a16="http://schemas.microsoft.com/office/drawing/2014/main" id="{B33A7327-D37A-87BD-2B22-8E543F98386F}"/>
              </a:ext>
            </a:extLst>
          </p:cNvPr>
          <p:cNvSpPr>
            <a:spLocks noGrp="1"/>
          </p:cNvSpPr>
          <p:nvPr>
            <p:ph idx="1"/>
          </p:nvPr>
        </p:nvSpPr>
        <p:spPr/>
        <p:txBody>
          <a:bodyPr>
            <a:normAutofit/>
          </a:bodyPr>
          <a:lstStyle/>
          <a:p>
            <a:pPr marL="0" indent="0" defTabSz="914309" eaLnBrk="1" fontAlgn="auto" hangingPunct="1">
              <a:spcAft>
                <a:spcPts val="0"/>
              </a:spcAft>
              <a:buClrTx/>
              <a:buNone/>
              <a:defRPr/>
            </a:pPr>
            <a:r>
              <a:rPr lang="fi-FI" sz="2400" b="1" dirty="0">
                <a:solidFill>
                  <a:srgbClr val="C00000"/>
                </a:solidFill>
                <a:latin typeface="Calibri"/>
              </a:rPr>
              <a:t>Yleistä: </a:t>
            </a:r>
          </a:p>
          <a:p>
            <a:pPr marL="741572" lvl="1" indent="-284372" defTabSz="914309" eaLnBrk="1" fontAlgn="auto" hangingPunct="1">
              <a:lnSpc>
                <a:spcPct val="100000"/>
              </a:lnSpc>
              <a:spcBef>
                <a:spcPts val="0"/>
              </a:spcBef>
              <a:spcAft>
                <a:spcPts val="0"/>
              </a:spcAft>
              <a:defRPr/>
            </a:pPr>
            <a:r>
              <a:rPr lang="fi-FI" dirty="0">
                <a:solidFill>
                  <a:srgbClr val="242852"/>
                </a:solidFill>
                <a:latin typeface="Calibri"/>
              </a:rPr>
              <a:t>Arvostelussa tulee huomioida aina </a:t>
            </a:r>
            <a:r>
              <a:rPr lang="fi-FI" dirty="0">
                <a:solidFill>
                  <a:srgbClr val="C00000"/>
                </a:solidFill>
                <a:latin typeface="Calibri"/>
              </a:rPr>
              <a:t>kokonaisuus</a:t>
            </a:r>
            <a:r>
              <a:rPr lang="fi-FI" dirty="0">
                <a:solidFill>
                  <a:srgbClr val="242852"/>
                </a:solidFill>
                <a:latin typeface="Calibri"/>
              </a:rPr>
              <a:t>, myös tuuli sekä muut sääolosuhteet ja ulkoiset tekijät. </a:t>
            </a:r>
          </a:p>
          <a:p>
            <a:pPr marL="741572" lvl="1" indent="-284372" defTabSz="914309" eaLnBrk="1" fontAlgn="auto" hangingPunct="1">
              <a:lnSpc>
                <a:spcPct val="100000"/>
              </a:lnSpc>
              <a:spcBef>
                <a:spcPts val="0"/>
              </a:spcBef>
              <a:spcAft>
                <a:spcPts val="0"/>
              </a:spcAft>
              <a:defRPr/>
            </a:pPr>
            <a:r>
              <a:rPr lang="fi-FI" dirty="0">
                <a:solidFill>
                  <a:srgbClr val="242852"/>
                </a:solidFill>
                <a:latin typeface="Calibri"/>
              </a:rPr>
              <a:t>Suorituksen työskentelynopeuden tulee jakautua tasaisesti koko etsintäajalle maasto ja olosuhteet huomioiden.</a:t>
            </a:r>
            <a:endParaRPr lang="fi-FI" sz="2000" b="1" dirty="0">
              <a:solidFill>
                <a:srgbClr val="FF0000"/>
              </a:solidFill>
              <a:latin typeface="Calibri"/>
            </a:endParaRPr>
          </a:p>
          <a:p>
            <a:pPr marL="0" indent="0" defTabSz="914309" eaLnBrk="1" fontAlgn="auto" hangingPunct="1">
              <a:spcAft>
                <a:spcPts val="0"/>
              </a:spcAft>
              <a:buClrTx/>
              <a:buNone/>
              <a:defRPr/>
            </a:pPr>
            <a:r>
              <a:rPr lang="fi-FI" sz="2400" b="1" dirty="0">
                <a:solidFill>
                  <a:srgbClr val="C00000"/>
                </a:solidFill>
                <a:latin typeface="Calibri"/>
              </a:rPr>
              <a:t>Koiran ohjattavuus	</a:t>
            </a:r>
            <a:r>
              <a:rPr lang="fi-FI" sz="2400" b="1" dirty="0">
                <a:solidFill>
                  <a:prstClr val="black"/>
                </a:solidFill>
                <a:latin typeface="Calibri" panose="020F0502020204030204"/>
              </a:rPr>
              <a:t>	</a:t>
            </a:r>
          </a:p>
          <a:p>
            <a:pPr marL="0" indent="0" defTabSz="914309" eaLnBrk="1" fontAlgn="auto" hangingPunct="1">
              <a:spcAft>
                <a:spcPts val="0"/>
              </a:spcAft>
              <a:buClrTx/>
              <a:buNone/>
              <a:defRPr/>
            </a:pPr>
            <a:r>
              <a:rPr lang="fi-FI" sz="2400" b="1" dirty="0">
                <a:solidFill>
                  <a:prstClr val="black"/>
                </a:solidFill>
                <a:latin typeface="Calibri" panose="020F0502020204030204"/>
              </a:rPr>
              <a:t>Arvosteluperusteet:</a:t>
            </a:r>
          </a:p>
          <a:p>
            <a:pPr marL="742921" lvl="1" indent="-285721" defTabSz="914309" eaLnBrk="1" fontAlgn="auto" hangingPunct="1">
              <a:spcBef>
                <a:spcPts val="600"/>
              </a:spcBef>
              <a:spcAft>
                <a:spcPts val="0"/>
              </a:spcAft>
              <a:defRPr/>
            </a:pPr>
            <a:r>
              <a:rPr lang="fi-FI" dirty="0">
                <a:solidFill>
                  <a:prstClr val="black"/>
                </a:solidFill>
                <a:latin typeface="Calibri" panose="020F0502020204030204"/>
              </a:rPr>
              <a:t>Koira osoittaa </a:t>
            </a:r>
            <a:r>
              <a:rPr lang="fi-FI" dirty="0">
                <a:solidFill>
                  <a:srgbClr val="C00000"/>
                </a:solidFill>
                <a:latin typeface="Calibri" panose="020F0502020204030204"/>
              </a:rPr>
              <a:t>suurta työskentelyhalua </a:t>
            </a:r>
            <a:r>
              <a:rPr lang="fi-FI" dirty="0">
                <a:solidFill>
                  <a:prstClr val="black"/>
                </a:solidFill>
                <a:latin typeface="Calibri" panose="020F0502020204030204"/>
              </a:rPr>
              <a:t>etsintätehtävään. </a:t>
            </a:r>
          </a:p>
          <a:p>
            <a:pPr marL="742921" lvl="1" indent="-285721" defTabSz="914309" eaLnBrk="1" fontAlgn="auto" hangingPunct="1">
              <a:spcBef>
                <a:spcPts val="600"/>
              </a:spcBef>
              <a:spcAft>
                <a:spcPts val="0"/>
              </a:spcAft>
              <a:defRPr/>
            </a:pPr>
            <a:r>
              <a:rPr lang="fi-FI" dirty="0">
                <a:solidFill>
                  <a:prstClr val="black"/>
                </a:solidFill>
                <a:latin typeface="Calibri" panose="020F0502020204030204"/>
              </a:rPr>
              <a:t>Koira etsii </a:t>
            </a:r>
            <a:r>
              <a:rPr lang="fi-FI" dirty="0">
                <a:solidFill>
                  <a:srgbClr val="C00000"/>
                </a:solidFill>
                <a:latin typeface="Calibri" panose="020F0502020204030204"/>
              </a:rPr>
              <a:t>ohjaajan ohjauksen mukaisesti</a:t>
            </a:r>
            <a:r>
              <a:rPr lang="fi-FI" dirty="0">
                <a:solidFill>
                  <a:srgbClr val="FF0000"/>
                </a:solidFill>
                <a:latin typeface="Calibri" panose="020F0502020204030204"/>
              </a:rPr>
              <a:t> </a:t>
            </a:r>
            <a:r>
              <a:rPr lang="fi-FI" dirty="0">
                <a:solidFill>
                  <a:prstClr val="black"/>
                </a:solidFill>
                <a:latin typeface="Calibri" panose="020F0502020204030204"/>
              </a:rPr>
              <a:t>koko alueen tai etenee partioinnissa määrätietoisesti etsien, </a:t>
            </a:r>
            <a:r>
              <a:rPr lang="fi-FI" dirty="0">
                <a:solidFill>
                  <a:srgbClr val="C00000"/>
                </a:solidFill>
                <a:latin typeface="Calibri" panose="020F0502020204030204"/>
              </a:rPr>
              <a:t>osoittaen ohjattavuutta työskentelytehon laskematta.</a:t>
            </a:r>
            <a:endParaRPr lang="fi-FI" sz="2000" dirty="0">
              <a:solidFill>
                <a:srgbClr val="C00000"/>
              </a:solidFill>
              <a:latin typeface="Calibri" panose="020F0502020204030204"/>
            </a:endParaRPr>
          </a:p>
          <a:p>
            <a:endParaRPr lang="fi-FI" sz="2400" dirty="0"/>
          </a:p>
        </p:txBody>
      </p:sp>
    </p:spTree>
    <p:extLst>
      <p:ext uri="{BB962C8B-B14F-4D97-AF65-F5344CB8AC3E}">
        <p14:creationId xmlns:p14="http://schemas.microsoft.com/office/powerpoint/2010/main" val="21253867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7045B3-721C-13A9-1252-BCB38BABAA8E}"/>
              </a:ext>
            </a:extLst>
          </p:cNvPr>
          <p:cNvSpPr>
            <a:spLocks noGrp="1"/>
          </p:cNvSpPr>
          <p:nvPr>
            <p:ph type="title"/>
          </p:nvPr>
        </p:nvSpPr>
        <p:spPr/>
        <p:txBody>
          <a:bodyPr/>
          <a:lstStyle/>
          <a:p>
            <a:r>
              <a:rPr lang="fi-FI" dirty="0"/>
              <a:t>PEKO-T</a:t>
            </a:r>
          </a:p>
        </p:txBody>
      </p:sp>
      <p:sp>
        <p:nvSpPr>
          <p:cNvPr id="3" name="Sisällön paikkamerkki 2">
            <a:extLst>
              <a:ext uri="{FF2B5EF4-FFF2-40B4-BE49-F238E27FC236}">
                <a16:creationId xmlns:a16="http://schemas.microsoft.com/office/drawing/2014/main" id="{59C0D5F0-6C58-3197-38D3-9A01B39EFE00}"/>
              </a:ext>
            </a:extLst>
          </p:cNvPr>
          <p:cNvSpPr>
            <a:spLocks noGrp="1"/>
          </p:cNvSpPr>
          <p:nvPr>
            <p:ph idx="1"/>
          </p:nvPr>
        </p:nvSpPr>
        <p:spPr>
          <a:xfrm>
            <a:off x="838200" y="1412776"/>
            <a:ext cx="10514013" cy="4351338"/>
          </a:xfrm>
        </p:spPr>
        <p:txBody>
          <a:bodyPr>
            <a:noAutofit/>
          </a:bodyPr>
          <a:lstStyle/>
          <a:p>
            <a:pPr marL="0" indent="0" defTabSz="914309" eaLnBrk="1" fontAlgn="auto" hangingPunct="1">
              <a:lnSpc>
                <a:spcPct val="200000"/>
              </a:lnSpc>
              <a:spcBef>
                <a:spcPts val="0"/>
              </a:spcBef>
              <a:spcAft>
                <a:spcPts val="0"/>
              </a:spcAft>
              <a:buClrTx/>
              <a:buNone/>
              <a:defRPr/>
            </a:pPr>
            <a:r>
              <a:rPr lang="fi-FI" sz="2000" b="1" dirty="0">
                <a:solidFill>
                  <a:srgbClr val="C00000"/>
                </a:solidFill>
                <a:latin typeface="Calibri"/>
              </a:rPr>
              <a:t>Ohjaajan käyttäytyminen</a:t>
            </a:r>
            <a:r>
              <a:rPr lang="fi-FI" sz="2000" dirty="0">
                <a:solidFill>
                  <a:srgbClr val="C00000"/>
                </a:solidFill>
                <a:latin typeface="Calibri"/>
              </a:rPr>
              <a:t>	</a:t>
            </a:r>
            <a:r>
              <a:rPr lang="fi-FI" sz="2000" dirty="0">
                <a:solidFill>
                  <a:srgbClr val="242852"/>
                </a:solidFill>
                <a:latin typeface="Calibri"/>
              </a:rPr>
              <a:t>	</a:t>
            </a:r>
          </a:p>
          <a:p>
            <a:pPr marL="0" indent="0" defTabSz="914309" eaLnBrk="1" fontAlgn="auto" hangingPunct="1">
              <a:spcBef>
                <a:spcPts val="0"/>
              </a:spcBef>
              <a:spcAft>
                <a:spcPts val="1000"/>
              </a:spcAft>
              <a:buClrTx/>
              <a:buNone/>
              <a:defRPr/>
            </a:pPr>
            <a:r>
              <a:rPr lang="fi-FI" sz="2000" b="1" dirty="0">
                <a:solidFill>
                  <a:srgbClr val="242852"/>
                </a:solidFill>
                <a:latin typeface="Calibri"/>
              </a:rPr>
              <a:t>Arvosteluperusteet:</a:t>
            </a:r>
            <a:r>
              <a:rPr lang="fi-FI" sz="2000" dirty="0">
                <a:solidFill>
                  <a:srgbClr val="242852"/>
                </a:solidFill>
                <a:latin typeface="Calibri"/>
              </a:rPr>
              <a:t> </a:t>
            </a:r>
          </a:p>
          <a:p>
            <a:pPr marL="285721" indent="-285721" defTabSz="914309" eaLnBrk="1" fontAlgn="auto" hangingPunct="1">
              <a:lnSpc>
                <a:spcPct val="100000"/>
              </a:lnSpc>
              <a:spcBef>
                <a:spcPts val="0"/>
              </a:spcBef>
              <a:spcAft>
                <a:spcPts val="0"/>
              </a:spcAft>
              <a:buClrTx/>
              <a:defRPr/>
            </a:pPr>
            <a:r>
              <a:rPr lang="fi-FI" sz="2000" dirty="0">
                <a:solidFill>
                  <a:srgbClr val="242852"/>
                </a:solidFill>
                <a:latin typeface="Calibri"/>
              </a:rPr>
              <a:t>Selkeä, </a:t>
            </a:r>
            <a:r>
              <a:rPr lang="fi-FI" sz="2000" dirty="0">
                <a:solidFill>
                  <a:srgbClr val="C00000"/>
                </a:solidFill>
                <a:latin typeface="Calibri"/>
              </a:rPr>
              <a:t>päämäärätietoinen</a:t>
            </a:r>
            <a:r>
              <a:rPr lang="fi-FI" sz="2000" dirty="0">
                <a:solidFill>
                  <a:srgbClr val="242852"/>
                </a:solidFill>
                <a:latin typeface="Calibri"/>
              </a:rPr>
              <a:t> ja </a:t>
            </a:r>
            <a:r>
              <a:rPr lang="fi-FI" sz="2000" dirty="0">
                <a:solidFill>
                  <a:srgbClr val="C00000"/>
                </a:solidFill>
                <a:latin typeface="Calibri"/>
              </a:rPr>
              <a:t>asiallinen</a:t>
            </a:r>
            <a:r>
              <a:rPr lang="fi-FI" sz="2000" dirty="0">
                <a:solidFill>
                  <a:srgbClr val="242852"/>
                </a:solidFill>
                <a:latin typeface="Calibri"/>
              </a:rPr>
              <a:t> esiintyminen. </a:t>
            </a:r>
          </a:p>
          <a:p>
            <a:pPr marL="285721" indent="-285721" defTabSz="914309" eaLnBrk="1" fontAlgn="auto" hangingPunct="1">
              <a:lnSpc>
                <a:spcPct val="100000"/>
              </a:lnSpc>
              <a:spcBef>
                <a:spcPts val="0"/>
              </a:spcBef>
              <a:spcAft>
                <a:spcPts val="0"/>
              </a:spcAft>
              <a:buClrTx/>
              <a:defRPr/>
            </a:pPr>
            <a:r>
              <a:rPr lang="fi-FI" sz="2000" dirty="0">
                <a:solidFill>
                  <a:srgbClr val="242852"/>
                </a:solidFill>
                <a:latin typeface="Calibri"/>
              </a:rPr>
              <a:t>Ymmärtää nopeasti annetun tehtävän ja osaa tehdä etsintätaktiikkansa sen perusteella. Tarkentavat kysymykset eivät aiheuta arvosanan alenemista. </a:t>
            </a:r>
          </a:p>
          <a:p>
            <a:pPr marL="285721" indent="-285721" defTabSz="914309" eaLnBrk="1" fontAlgn="auto" hangingPunct="1">
              <a:lnSpc>
                <a:spcPct val="100000"/>
              </a:lnSpc>
              <a:spcBef>
                <a:spcPts val="0"/>
              </a:spcBef>
              <a:spcAft>
                <a:spcPts val="0"/>
              </a:spcAft>
              <a:buClrTx/>
              <a:defRPr/>
            </a:pPr>
            <a:r>
              <a:rPr lang="fi-FI" sz="2000" dirty="0">
                <a:solidFill>
                  <a:srgbClr val="242852"/>
                </a:solidFill>
                <a:latin typeface="Calibri"/>
              </a:rPr>
              <a:t>Annettujen tehtävien ja ohjeiden noudattaminen sekä </a:t>
            </a:r>
            <a:r>
              <a:rPr lang="fi-FI" sz="2000" dirty="0">
                <a:solidFill>
                  <a:srgbClr val="C00000"/>
                </a:solidFill>
                <a:latin typeface="Calibri"/>
              </a:rPr>
              <a:t>yhteistyökyky ja maltillisuus</a:t>
            </a:r>
            <a:r>
              <a:rPr lang="fi-FI" sz="2000" dirty="0">
                <a:solidFill>
                  <a:srgbClr val="242852"/>
                </a:solidFill>
                <a:latin typeface="Calibri"/>
              </a:rPr>
              <a:t>.</a:t>
            </a:r>
          </a:p>
          <a:p>
            <a:pPr marL="285721" indent="-285721" defTabSz="914309" eaLnBrk="1" fontAlgn="auto" hangingPunct="1">
              <a:lnSpc>
                <a:spcPct val="100000"/>
              </a:lnSpc>
              <a:spcBef>
                <a:spcPts val="0"/>
              </a:spcBef>
              <a:spcAft>
                <a:spcPts val="0"/>
              </a:spcAft>
              <a:buClrTx/>
              <a:defRPr/>
            </a:pPr>
            <a:r>
              <a:rPr lang="fi-FI" sz="2000" dirty="0">
                <a:solidFill>
                  <a:srgbClr val="242852"/>
                </a:solidFill>
                <a:latin typeface="Calibri"/>
              </a:rPr>
              <a:t>Koiran ohjaamisessa </a:t>
            </a:r>
            <a:r>
              <a:rPr lang="fi-FI" sz="2000" dirty="0">
                <a:solidFill>
                  <a:srgbClr val="C00000"/>
                </a:solidFill>
                <a:latin typeface="Calibri"/>
              </a:rPr>
              <a:t>oikea-aikaiset käskyt</a:t>
            </a:r>
            <a:r>
              <a:rPr lang="fi-FI" sz="2000" dirty="0">
                <a:solidFill>
                  <a:srgbClr val="FF0000"/>
                </a:solidFill>
                <a:latin typeface="Calibri"/>
              </a:rPr>
              <a:t> </a:t>
            </a:r>
            <a:r>
              <a:rPr lang="fi-FI" sz="2000" dirty="0">
                <a:solidFill>
                  <a:srgbClr val="242852"/>
                </a:solidFill>
                <a:latin typeface="Calibri"/>
              </a:rPr>
              <a:t>sekä </a:t>
            </a:r>
            <a:r>
              <a:rPr lang="fi-FI" sz="2000" dirty="0">
                <a:solidFill>
                  <a:srgbClr val="C00000"/>
                </a:solidFill>
                <a:latin typeface="Calibri"/>
              </a:rPr>
              <a:t>äänen ja muiden avujen käyttö</a:t>
            </a:r>
            <a:r>
              <a:rPr lang="fi-FI" sz="2000" dirty="0">
                <a:solidFill>
                  <a:srgbClr val="FF0000"/>
                </a:solidFill>
                <a:latin typeface="Calibri"/>
              </a:rPr>
              <a:t> </a:t>
            </a:r>
            <a:r>
              <a:rPr lang="fi-FI" sz="2000" dirty="0">
                <a:solidFill>
                  <a:srgbClr val="242852"/>
                </a:solidFill>
                <a:latin typeface="Calibri"/>
              </a:rPr>
              <a:t>on asiallista. </a:t>
            </a:r>
          </a:p>
          <a:p>
            <a:pPr marL="285721" indent="-285721" defTabSz="914309" eaLnBrk="1" fontAlgn="auto" hangingPunct="1">
              <a:lnSpc>
                <a:spcPct val="100000"/>
              </a:lnSpc>
              <a:spcBef>
                <a:spcPts val="0"/>
              </a:spcBef>
              <a:spcAft>
                <a:spcPts val="0"/>
              </a:spcAft>
              <a:buClrTx/>
              <a:defRPr/>
            </a:pPr>
            <a:endParaRPr lang="fi-FI" sz="2000" dirty="0">
              <a:solidFill>
                <a:srgbClr val="242852"/>
              </a:solidFill>
              <a:latin typeface="Calibri"/>
            </a:endParaRPr>
          </a:p>
          <a:p>
            <a:pPr marL="0" indent="0" defTabSz="914309" eaLnBrk="1" fontAlgn="auto" hangingPunct="1">
              <a:spcBef>
                <a:spcPts val="0"/>
              </a:spcBef>
              <a:spcAft>
                <a:spcPts val="1000"/>
              </a:spcAft>
              <a:buClrTx/>
              <a:buNone/>
              <a:defRPr/>
            </a:pPr>
            <a:r>
              <a:rPr lang="fi-FI" sz="2000" b="1" dirty="0">
                <a:solidFill>
                  <a:srgbClr val="C00000"/>
                </a:solidFill>
                <a:latin typeface="Calibri"/>
              </a:rPr>
              <a:t>Henkilön ilmaisu(t)</a:t>
            </a:r>
            <a:r>
              <a:rPr lang="fi-FI" sz="2000" dirty="0">
                <a:solidFill>
                  <a:srgbClr val="242852"/>
                </a:solidFill>
                <a:latin typeface="Calibri"/>
              </a:rPr>
              <a:t>		</a:t>
            </a:r>
          </a:p>
          <a:p>
            <a:pPr marL="0" indent="0" defTabSz="914309" eaLnBrk="1" fontAlgn="auto" hangingPunct="1">
              <a:spcBef>
                <a:spcPts val="0"/>
              </a:spcBef>
              <a:spcAft>
                <a:spcPts val="1000"/>
              </a:spcAft>
              <a:buClrTx/>
              <a:buNone/>
              <a:defRPr/>
            </a:pPr>
            <a:r>
              <a:rPr lang="fi-FI" sz="2000" b="1" dirty="0">
                <a:solidFill>
                  <a:srgbClr val="242852"/>
                </a:solidFill>
                <a:latin typeface="Calibri"/>
              </a:rPr>
              <a:t>Arvosteluperusteet:</a:t>
            </a:r>
          </a:p>
          <a:p>
            <a:pPr marL="285721" indent="-285721" defTabSz="914309" eaLnBrk="1" fontAlgn="auto" hangingPunct="1">
              <a:lnSpc>
                <a:spcPct val="100000"/>
              </a:lnSpc>
              <a:spcBef>
                <a:spcPts val="0"/>
              </a:spcBef>
              <a:spcAft>
                <a:spcPts val="0"/>
              </a:spcAft>
              <a:buClrTx/>
              <a:defRPr/>
            </a:pPr>
            <a:r>
              <a:rPr lang="fi-FI" sz="2000" dirty="0">
                <a:solidFill>
                  <a:srgbClr val="242852"/>
                </a:solidFill>
                <a:latin typeface="Calibri"/>
              </a:rPr>
              <a:t>Koiran</a:t>
            </a:r>
            <a:r>
              <a:rPr lang="fi-FI" sz="2000" dirty="0">
                <a:solidFill>
                  <a:srgbClr val="FF0000"/>
                </a:solidFill>
                <a:latin typeface="Calibri"/>
              </a:rPr>
              <a:t> </a:t>
            </a:r>
            <a:r>
              <a:rPr lang="fi-FI" sz="2000" dirty="0">
                <a:solidFill>
                  <a:srgbClr val="C00000"/>
                </a:solidFill>
                <a:latin typeface="Calibri"/>
              </a:rPr>
              <a:t>halu suorittaa ilmaisu ohjaajan ilmoittamalla tavalla, itsenäisesti ja välittömästi </a:t>
            </a:r>
            <a:r>
              <a:rPr lang="fi-FI" sz="2000" dirty="0">
                <a:solidFill>
                  <a:srgbClr val="242852"/>
                </a:solidFill>
                <a:latin typeface="Calibri"/>
              </a:rPr>
              <a:t>löydettyään henkilön.</a:t>
            </a:r>
          </a:p>
          <a:p>
            <a:pPr marL="285721" indent="-285721" defTabSz="914309" eaLnBrk="1" fontAlgn="auto" hangingPunct="1">
              <a:lnSpc>
                <a:spcPct val="100000"/>
              </a:lnSpc>
              <a:spcBef>
                <a:spcPts val="0"/>
              </a:spcBef>
              <a:spcAft>
                <a:spcPts val="0"/>
              </a:spcAft>
              <a:buClrTx/>
              <a:defRPr/>
            </a:pPr>
            <a:r>
              <a:rPr lang="fi-FI" sz="2000" dirty="0">
                <a:solidFill>
                  <a:srgbClr val="242852"/>
                </a:solidFill>
                <a:latin typeface="Calibri"/>
              </a:rPr>
              <a:t>Noudattaa ohjaajan antamia käskyjä ilmaisun jälkeen, kyky antaa ohjata itseään.</a:t>
            </a:r>
          </a:p>
        </p:txBody>
      </p:sp>
    </p:spTree>
    <p:extLst>
      <p:ext uri="{BB962C8B-B14F-4D97-AF65-F5344CB8AC3E}">
        <p14:creationId xmlns:p14="http://schemas.microsoft.com/office/powerpoint/2010/main" val="9011016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656D00-D457-49ED-8F4D-1B0D8009A67C}"/>
              </a:ext>
            </a:extLst>
          </p:cNvPr>
          <p:cNvSpPr>
            <a:spLocks noGrp="1"/>
          </p:cNvSpPr>
          <p:nvPr>
            <p:ph type="title"/>
          </p:nvPr>
        </p:nvSpPr>
        <p:spPr>
          <a:xfrm>
            <a:off x="862916" y="1012319"/>
            <a:ext cx="3415713" cy="4794784"/>
          </a:xfrm>
        </p:spPr>
        <p:txBody>
          <a:bodyPr>
            <a:normAutofit/>
          </a:bodyPr>
          <a:lstStyle/>
          <a:p>
            <a:r>
              <a:rPr lang="fi-FI" b="1">
                <a:solidFill>
                  <a:srgbClr val="FFFFFF"/>
                </a:solidFill>
              </a:rPr>
              <a:t>Hakuosuus</a:t>
            </a:r>
            <a:endParaRPr lang="fi-FI">
              <a:solidFill>
                <a:srgbClr val="FFFFFF"/>
              </a:solidFill>
            </a:endParaRPr>
          </a:p>
        </p:txBody>
      </p:sp>
      <p:graphicFrame>
        <p:nvGraphicFramePr>
          <p:cNvPr id="5" name="Sisällön paikkamerkki 2">
            <a:extLst>
              <a:ext uri="{FF2B5EF4-FFF2-40B4-BE49-F238E27FC236}">
                <a16:creationId xmlns:a16="http://schemas.microsoft.com/office/drawing/2014/main" id="{A7B78760-9B64-4D18-A4F1-DD0FB97A91A8}"/>
              </a:ext>
            </a:extLst>
          </p:cNvPr>
          <p:cNvGraphicFramePr>
            <a:graphicFrameLocks noGrp="1"/>
          </p:cNvGraphicFramePr>
          <p:nvPr>
            <p:ph idx="1"/>
          </p:nvPr>
        </p:nvGraphicFramePr>
        <p:xfrm>
          <a:off x="2729525" y="486670"/>
          <a:ext cx="6512756" cy="5884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4730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BAE6E4F0-6F9F-5284-BD48-99A77DD00756}"/>
              </a:ext>
            </a:extLst>
          </p:cNvPr>
          <p:cNvSpPr>
            <a:spLocks noGrp="1"/>
          </p:cNvSpPr>
          <p:nvPr>
            <p:ph type="title"/>
          </p:nvPr>
        </p:nvSpPr>
        <p:spPr/>
        <p:txBody>
          <a:bodyPr/>
          <a:lstStyle/>
          <a:p>
            <a:r>
              <a:rPr lang="fi-FI" dirty="0"/>
              <a:t>Testit/tarkastukset, joita pelastuskoiratoiminnassa myös on</a:t>
            </a:r>
          </a:p>
        </p:txBody>
      </p:sp>
      <p:sp>
        <p:nvSpPr>
          <p:cNvPr id="6" name="Sisällön paikkamerkki 5">
            <a:extLst>
              <a:ext uri="{FF2B5EF4-FFF2-40B4-BE49-F238E27FC236}">
                <a16:creationId xmlns:a16="http://schemas.microsoft.com/office/drawing/2014/main" id="{71D64592-68D6-C547-226B-5A867B5D1F1B}"/>
              </a:ext>
            </a:extLst>
          </p:cNvPr>
          <p:cNvSpPr>
            <a:spLocks noGrp="1"/>
          </p:cNvSpPr>
          <p:nvPr>
            <p:ph idx="1"/>
          </p:nvPr>
        </p:nvSpPr>
        <p:spPr/>
        <p:txBody>
          <a:bodyPr/>
          <a:lstStyle/>
          <a:p>
            <a:endParaRPr lang="fi-FI" dirty="0"/>
          </a:p>
          <a:p>
            <a:r>
              <a:rPr lang="fi-FI" dirty="0"/>
              <a:t>Muut koulutustason todentamiset (Ei SKL:n vahvistamia)</a:t>
            </a:r>
          </a:p>
          <a:p>
            <a:endParaRPr lang="fi-FI" dirty="0"/>
          </a:p>
          <a:p>
            <a:pPr lvl="1"/>
            <a:r>
              <a:rPr lang="fi-FI" dirty="0"/>
              <a:t>VIRTA-tarkastus (maastoetsintä)</a:t>
            </a:r>
          </a:p>
          <a:p>
            <a:pPr lvl="1"/>
            <a:r>
              <a:rPr lang="fi-FI" dirty="0"/>
              <a:t>MEPE (vesistöetsintä)</a:t>
            </a:r>
          </a:p>
          <a:p>
            <a:pPr lvl="1"/>
            <a:r>
              <a:rPr lang="fi-FI" dirty="0"/>
              <a:t>PETO (sortumaetsintä, sekä koulutusosio että testausosio)</a:t>
            </a:r>
          </a:p>
          <a:p>
            <a:endParaRPr lang="fi-FI" dirty="0"/>
          </a:p>
        </p:txBody>
      </p:sp>
    </p:spTree>
    <p:extLst>
      <p:ext uri="{BB962C8B-B14F-4D97-AF65-F5344CB8AC3E}">
        <p14:creationId xmlns:p14="http://schemas.microsoft.com/office/powerpoint/2010/main" val="3440349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8F246A8-7406-02D7-62FC-9EE8E8301519}"/>
              </a:ext>
            </a:extLst>
          </p:cNvPr>
          <p:cNvSpPr>
            <a:spLocks noGrp="1"/>
          </p:cNvSpPr>
          <p:nvPr>
            <p:ph idx="1"/>
          </p:nvPr>
        </p:nvSpPr>
        <p:spPr/>
        <p:txBody>
          <a:bodyPr/>
          <a:lstStyle/>
          <a:p>
            <a:pPr marL="0" indent="0">
              <a:buNone/>
              <a:defRPr/>
            </a:pPr>
            <a:r>
              <a:rPr lang="fi-FI" sz="2000" dirty="0"/>
              <a:t>2. Ilmoittautuessaan kokeeseen </a:t>
            </a:r>
            <a:r>
              <a:rPr lang="fi-FI" sz="2000" b="1" dirty="0"/>
              <a:t>koiran ohjaaja</a:t>
            </a:r>
            <a:r>
              <a:rPr lang="fi-FI" sz="2000" dirty="0"/>
              <a:t> antaa luvan julkaista nimensä ja kotipaikkansa kokeen osallistuja- ja tulosluetteloissa </a:t>
            </a:r>
            <a:r>
              <a:rPr lang="fi-FI" sz="2000" i="1" dirty="0">
                <a:solidFill>
                  <a:srgbClr val="C00000"/>
                </a:solidFill>
              </a:rPr>
              <a:t>(POISTETTU koiran omistaja)</a:t>
            </a:r>
            <a:r>
              <a:rPr lang="fi-FI" sz="2000" i="1" dirty="0"/>
              <a:t>.</a:t>
            </a:r>
          </a:p>
          <a:p>
            <a:pPr marL="0" indent="0">
              <a:buNone/>
              <a:defRPr/>
            </a:pPr>
            <a:br>
              <a:rPr lang="fi-FI" sz="2000" dirty="0"/>
            </a:br>
            <a:r>
              <a:rPr lang="fi-FI" sz="2000" dirty="0"/>
              <a:t>5. Jotta koe voidaan järjestää, siihen tulee osallistua vähintään </a:t>
            </a:r>
            <a:r>
              <a:rPr lang="fi-FI" sz="2000" b="1" dirty="0"/>
              <a:t>2 koiraa ja vähintään 2 ohjaajaa</a:t>
            </a:r>
            <a:r>
              <a:rPr lang="fi-FI" sz="2000" dirty="0"/>
              <a:t>.</a:t>
            </a:r>
            <a:br>
              <a:rPr lang="fi-FI" sz="2000" dirty="0"/>
            </a:br>
            <a:r>
              <a:rPr lang="fi-FI" sz="1800" i="1" dirty="0">
                <a:solidFill>
                  <a:srgbClr val="C00000"/>
                </a:solidFill>
              </a:rPr>
              <a:t>HUOM! Yhdelle koiralle ei voi koetta järjestää (esim. viestillä 1 koira ja 2 ohjaajaa)</a:t>
            </a:r>
            <a:endParaRPr lang="fi-FI" sz="2000" i="1" dirty="0">
              <a:solidFill>
                <a:srgbClr val="C00000"/>
              </a:solidFill>
            </a:endParaRPr>
          </a:p>
          <a:p>
            <a:pPr marL="0" indent="0">
              <a:buNone/>
              <a:defRPr/>
            </a:pPr>
            <a:br>
              <a:rPr lang="fi-FI" sz="2000" dirty="0"/>
            </a:br>
            <a:r>
              <a:rPr lang="fi-FI" sz="2000" dirty="0"/>
              <a:t>8. Ennen koesuorituksen alkamista kokeesta vastaava tuomari tai hänen määräämänsä tuomaripätevyyden omaava henkilö suorittaa koiran </a:t>
            </a:r>
            <a:r>
              <a:rPr lang="fi-FI" sz="2000" b="1" dirty="0" err="1"/>
              <a:t>luoksepäästävyyden</a:t>
            </a:r>
            <a:r>
              <a:rPr lang="fi-FI" sz="2000" b="1" dirty="0"/>
              <a:t>- ja terveystarkistuksen</a:t>
            </a:r>
            <a:r>
              <a:rPr lang="fi-FI" sz="2000" dirty="0"/>
              <a:t> (sis. narttujen kiimatarkistuksen). </a:t>
            </a:r>
            <a:r>
              <a:rPr lang="fi-FI" sz="2000" b="1" dirty="0"/>
              <a:t>Terveystarkistukseen</a:t>
            </a:r>
            <a:r>
              <a:rPr lang="fi-FI" sz="2000" dirty="0"/>
              <a:t> koiran voi tuoda joku muukin henkilö, kuin koiranohjaaja.</a:t>
            </a:r>
            <a:br>
              <a:rPr lang="fi-FI" sz="2000" dirty="0"/>
            </a:br>
            <a:r>
              <a:rPr lang="fi-FI" sz="1800" i="1" dirty="0">
                <a:solidFill>
                  <a:srgbClr val="C00000"/>
                </a:solidFill>
              </a:rPr>
              <a:t>HUOM! Eläinlääkäri voi suorittaa terveystarkistuksen (esim. arvokisat); </a:t>
            </a:r>
            <a:r>
              <a:rPr lang="fi-FI" sz="1800" i="1" dirty="0" err="1">
                <a:solidFill>
                  <a:srgbClr val="C00000"/>
                </a:solidFill>
              </a:rPr>
              <a:t>luoksepäästävyyden</a:t>
            </a:r>
            <a:r>
              <a:rPr lang="fi-FI" sz="1800" i="1" dirty="0">
                <a:solidFill>
                  <a:srgbClr val="C00000"/>
                </a:solidFill>
              </a:rPr>
              <a:t> tarkistamiseen koiran voi tuoda VAIN koiran varsinainen ohjaaja (valjakkohiihdossa hiihtäjä = ohjaaja)</a:t>
            </a:r>
            <a:endParaRPr lang="fi-FI" sz="2000" i="1" dirty="0">
              <a:solidFill>
                <a:srgbClr val="C00000"/>
              </a:solidFill>
            </a:endParaRPr>
          </a:p>
          <a:p>
            <a:pPr marL="0" indent="0">
              <a:buNone/>
              <a:defRPr/>
            </a:pPr>
            <a:endParaRPr lang="fi-FI" sz="2000" dirty="0"/>
          </a:p>
        </p:txBody>
      </p:sp>
      <p:sp>
        <p:nvSpPr>
          <p:cNvPr id="14340" name="Otsikko 1">
            <a:extLst>
              <a:ext uri="{FF2B5EF4-FFF2-40B4-BE49-F238E27FC236}">
                <a16:creationId xmlns:a16="http://schemas.microsoft.com/office/drawing/2014/main" id="{73463B4D-DA68-504D-8E7D-1BF0C46CC555}"/>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i-FI" altLang="fi-FI" dirty="0"/>
              <a:t>Yleistä</a:t>
            </a:r>
          </a:p>
        </p:txBody>
      </p:sp>
    </p:spTree>
    <p:extLst>
      <p:ext uri="{BB962C8B-B14F-4D97-AF65-F5344CB8AC3E}">
        <p14:creationId xmlns:p14="http://schemas.microsoft.com/office/powerpoint/2010/main" val="122065942"/>
      </p:ext>
    </p:extLst>
  </p:cSld>
  <p:clrMapOvr>
    <a:masterClrMapping/>
  </p:clrMapOvr>
</p:sld>
</file>

<file path=ppt/theme/theme1.xml><?xml version="1.0" encoding="utf-8"?>
<a:theme xmlns:a="http://schemas.openxmlformats.org/drawingml/2006/main" name="SPKL_2014">
  <a:themeElements>
    <a:clrScheme name="SPKL_värit">
      <a:dk1>
        <a:srgbClr val="242852"/>
      </a:dk1>
      <a:lt1>
        <a:sysClr val="window" lastClr="FFFFFF"/>
      </a:lt1>
      <a:dk2>
        <a:srgbClr val="242852"/>
      </a:dk2>
      <a:lt2>
        <a:srgbClr val="242852"/>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74514E0-65D3-408A-AA7C-01DC4FB8F8C2}" vid="{B96E8217-1E8B-46FA-9692-6B2ED5F2F347}"/>
    </a:ext>
  </a:ext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10184EA7FD823C42A6FDC5A6A1F2E9A8" ma:contentTypeVersion="13" ma:contentTypeDescription="Luo uusi asiakirja." ma:contentTypeScope="" ma:versionID="5899ae0a2bcdb1cb871e221b454e6e09">
  <xsd:schema xmlns:xsd="http://www.w3.org/2001/XMLSchema" xmlns:xs="http://www.w3.org/2001/XMLSchema" xmlns:p="http://schemas.microsoft.com/office/2006/metadata/properties" xmlns:ns2="edc4978a-f11a-4256-a1f3-64120923c8f1" xmlns:ns3="fa70a5e6-4a8d-4858-bbc1-bbb16e59ba0b" targetNamespace="http://schemas.microsoft.com/office/2006/metadata/properties" ma:root="true" ma:fieldsID="cb51581e349928f98a7ae207f1c47864" ns2:_="" ns3:_="">
    <xsd:import namespace="edc4978a-f11a-4256-a1f3-64120923c8f1"/>
    <xsd:import namespace="fa70a5e6-4a8d-4858-bbc1-bbb16e59ba0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c4978a-f11a-4256-a1f3-64120923c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67ebe719-e99a-42b9-87b8-b9b04faeaf6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70a5e6-4a8d-4858-bbc1-bbb16e59ba0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469c8c6-9ce5-4488-9ce6-fbfa28802101}" ma:internalName="TaxCatchAll" ma:showField="CatchAllData" ma:web="fa70a5e6-4a8d-4858-bbc1-bbb16e59ba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a70a5e6-4a8d-4858-bbc1-bbb16e59ba0b"/>
    <lcf76f155ced4ddcb4097134ff3c332f xmlns="edc4978a-f11a-4256-a1f3-64120923c8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14568F-1163-4068-B29A-46BEBC7B8799}">
  <ds:schemaRefs>
    <ds:schemaRef ds:uri="http://schemas.microsoft.com/sharepoint/v3/contenttype/forms"/>
  </ds:schemaRefs>
</ds:datastoreItem>
</file>

<file path=customXml/itemProps2.xml><?xml version="1.0" encoding="utf-8"?>
<ds:datastoreItem xmlns:ds="http://schemas.openxmlformats.org/officeDocument/2006/customXml" ds:itemID="{B695A012-FF97-42C9-837A-F5F80F1CBF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c4978a-f11a-4256-a1f3-64120923c8f1"/>
    <ds:schemaRef ds:uri="fa70a5e6-4a8d-4858-bbc1-bbb16e59ba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5F012B-F663-4937-8568-9F3CDE0D7A5F}">
  <ds:schemaRefs>
    <ds:schemaRef ds:uri="http://schemas.microsoft.com/office/2006/metadata/properties"/>
    <ds:schemaRef ds:uri="http://schemas.microsoft.com/office/infopath/2007/PartnerControls"/>
    <ds:schemaRef ds:uri="fa70a5e6-4a8d-4858-bbc1-bbb16e59ba0b"/>
    <ds:schemaRef ds:uri="edc4978a-f11a-4256-a1f3-64120923c8f1"/>
  </ds:schemaRefs>
</ds:datastoreItem>
</file>

<file path=docProps/app.xml><?xml version="1.0" encoding="utf-8"?>
<Properties xmlns="http://schemas.openxmlformats.org/officeDocument/2006/extended-properties" xmlns:vt="http://schemas.openxmlformats.org/officeDocument/2006/docPropsVTypes">
  <Template>SPKL_2014</Template>
  <TotalTime>32607</TotalTime>
  <Words>5304</Words>
  <Application>Microsoft Office PowerPoint</Application>
  <PresentationFormat>Mukautettu</PresentationFormat>
  <Paragraphs>750</Paragraphs>
  <Slides>85</Slides>
  <Notes>63</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85</vt:i4>
      </vt:variant>
    </vt:vector>
  </HeadingPairs>
  <TitlesOfParts>
    <vt:vector size="91" baseType="lpstr">
      <vt:lpstr>Arial</vt:lpstr>
      <vt:lpstr>Calibri</vt:lpstr>
      <vt:lpstr>Calibri Light</vt:lpstr>
      <vt:lpstr>Myriad Pro</vt:lpstr>
      <vt:lpstr>Wingdings</vt:lpstr>
      <vt:lpstr>SPKL_2014</vt:lpstr>
      <vt:lpstr>Tuomareiden  jatkokoulutus 2024 PK</vt:lpstr>
      <vt:lpstr>Tervetuloa</vt:lpstr>
      <vt:lpstr>Yleistä</vt:lpstr>
      <vt:lpstr>Ilmoitukset koiran vihaisesta käyttäytymisestä</vt:lpstr>
      <vt:lpstr>Kokeiden siirto tai peruuttaminen</vt:lpstr>
      <vt:lpstr>Tarkennus  palveluskoirakokeiden sääntöihin</vt:lpstr>
      <vt:lpstr>3 § Osallistumisoikeus</vt:lpstr>
      <vt:lpstr>Muutokset  palveluskoirakokeiden sääntöihin liittyviin koe- ja lajiohjeisiin</vt:lpstr>
      <vt:lpstr>Yleistä</vt:lpstr>
      <vt:lpstr>Yleistä</vt:lpstr>
      <vt:lpstr>Muutokset  palveluskoirakoesääntöihin liittyviin ohjeisiin toimihenkilöistä</vt:lpstr>
      <vt:lpstr>Palveluskoirakoesääntöihin liittyvät ohjeet toimihenkilöistä</vt:lpstr>
      <vt:lpstr>Muutokset  palveluskoirakoesääntöihin liittyviin ohjeisiin mestaruuskilpailuista</vt:lpstr>
      <vt:lpstr>Palveluskoirakoesääntöihin liittyvät ohjeet mestaruuskilpailuista</vt:lpstr>
      <vt:lpstr>Palveluskoirakoesääntöihin liittyvät ohjeet mestaruuskilpailuista</vt:lpstr>
      <vt:lpstr>Käyttäytymiskoe (FCI-PAKK, FCI-BH)</vt:lpstr>
      <vt:lpstr>Yleistä</vt:lpstr>
      <vt:lpstr>Paikallaolo häiriön alaisena</vt:lpstr>
      <vt:lpstr>Kansallisten pk-lajien tottelevaisuus</vt:lpstr>
      <vt:lpstr>A ja B -tottelevaisuus</vt:lpstr>
      <vt:lpstr>A ja B -tottelevaisuus</vt:lpstr>
      <vt:lpstr>A ja B -tottelevaisuus</vt:lpstr>
      <vt:lpstr>A ja B -tottelevaisuus</vt:lpstr>
      <vt:lpstr>Koeluokka 3B liikkeiden suoritusjärjestys</vt:lpstr>
      <vt:lpstr>Kilpailukirja</vt:lpstr>
      <vt:lpstr>Virkku</vt:lpstr>
      <vt:lpstr>A (FCI-IGP) –tottelevaisuus *** ei muutoksia</vt:lpstr>
      <vt:lpstr>B (FCI-IBGH) -tottelevaisuus</vt:lpstr>
      <vt:lpstr>B-tottelevaisuus arvostelulomakkeet</vt:lpstr>
      <vt:lpstr>PowerPoint-esitys</vt:lpstr>
      <vt:lpstr>PowerPoint-esitys</vt:lpstr>
      <vt:lpstr>PowerPoint-esitys</vt:lpstr>
      <vt:lpstr>PowerPoint-esitys</vt:lpstr>
      <vt:lpstr>PowerPoint-esitys</vt:lpstr>
      <vt:lpstr>PowerPoint-esitys</vt:lpstr>
      <vt:lpstr>Ilmoittautuminen (A ja B)</vt:lpstr>
      <vt:lpstr>Luoksetulo / eteen istuminen / perusasentoon siirtyminen</vt:lpstr>
      <vt:lpstr>Noutoliikkeet ja noutoesineet</vt:lpstr>
      <vt:lpstr>Vinoeste</vt:lpstr>
      <vt:lpstr>Tottelevaisuus - liikesuoritusten kuvaus</vt:lpstr>
      <vt:lpstr>Kytkettynä seuraaminen (koeluokat 1B ja 2B)</vt:lpstr>
      <vt:lpstr>Vapaana seuraaminen</vt:lpstr>
      <vt:lpstr>Liikkeestä istuminen</vt:lpstr>
      <vt:lpstr>Liikkeestä maahanmeno ja luoksetulo</vt:lpstr>
      <vt:lpstr>Kävelystä seisomaan jääminen  (koeluokat 2A ja 3B)</vt:lpstr>
      <vt:lpstr>Juoksusta seisomaan jääminen  (koeluokka 3A)</vt:lpstr>
      <vt:lpstr>Noutoesineet</vt:lpstr>
      <vt:lpstr>Noutaminen tasamaalta (ei koeluokka 1B)</vt:lpstr>
      <vt:lpstr>Hyppynouto (koeluokat 1A – 3A)</vt:lpstr>
      <vt:lpstr>Vinoesteen yli kiipeäminen (koeluokka 1A)</vt:lpstr>
      <vt:lpstr>Estenouto (koeluokat 2A, 3A ja 3B)</vt:lpstr>
      <vt:lpstr>Eteen lähettäminen ja maahanmeno (koeluokat 1A-3A, 2B ja 3B)</vt:lpstr>
      <vt:lpstr>Paikallaolo häiriön alaisena</vt:lpstr>
      <vt:lpstr>Pakolliset vähennykset A (FCI-IGP)-tottelevaisuus</vt:lpstr>
      <vt:lpstr>Pakolliset vähennykset B (FCI-IBGH) -tottelevaisuus</vt:lpstr>
      <vt:lpstr>Maasto-osuudet</vt:lpstr>
      <vt:lpstr>HAKUKOE</vt:lpstr>
      <vt:lpstr>HAKUKOE – MUUTOKSET LAJIOHJEESEEN</vt:lpstr>
      <vt:lpstr>ETSINTÄKOE – MUUTOKSET LAJIOHJEESEEN</vt:lpstr>
      <vt:lpstr>VALJAKKOHIIHTO – MUUTOKSET LAJIOHJEESEEN</vt:lpstr>
      <vt:lpstr>VALJAKKOHIIHTO – MUUTOKSET LAJIOHJEESEEN</vt:lpstr>
      <vt:lpstr>VALJAKKOHIIHTO – MUUTOKSET LAJIOHJEESEEN</vt:lpstr>
      <vt:lpstr>VALJAKKOHIIHTO – MUUTOKSET LAJIOHJEESEEN</vt:lpstr>
      <vt:lpstr>OPASTUSKOE – MUUTOKSET LAJIOHJEESEEN</vt:lpstr>
      <vt:lpstr>IGP-FH</vt:lpstr>
      <vt:lpstr>IFH</vt:lpstr>
      <vt:lpstr>Tuomareiden  jatkokoulutus 2024  PEKO-T</vt:lpstr>
      <vt:lpstr>PEKO-T</vt:lpstr>
      <vt:lpstr>PEKO-T</vt:lpstr>
      <vt:lpstr>PEKO-T</vt:lpstr>
      <vt:lpstr>PEKO-T</vt:lpstr>
      <vt:lpstr>PEKO-T</vt:lpstr>
      <vt:lpstr>PEKO-T</vt:lpstr>
      <vt:lpstr>PEKO-T</vt:lpstr>
      <vt:lpstr>PEKO-T</vt:lpstr>
      <vt:lpstr>PEKO-T</vt:lpstr>
      <vt:lpstr>PEKO-T</vt:lpstr>
      <vt:lpstr>PEKO-T</vt:lpstr>
      <vt:lpstr>PEKO-T</vt:lpstr>
      <vt:lpstr>PEKO-T</vt:lpstr>
      <vt:lpstr>PEKO-T</vt:lpstr>
      <vt:lpstr>PEKO-T</vt:lpstr>
      <vt:lpstr>PEKO-T</vt:lpstr>
      <vt:lpstr>Hakuosuus</vt:lpstr>
      <vt:lpstr>Testit/tarkastukset, joita pelastuskoiratoiminnassa myös 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TUOMAREIDEN JATKOKOULUTUS 2012</dc:title>
  <dc:creator>Lea Yli-Suvanto</dc:creator>
  <cp:lastModifiedBy>Katja Laitila</cp:lastModifiedBy>
  <cp:revision>648</cp:revision>
  <cp:lastPrinted>2015-02-12T08:44:46Z</cp:lastPrinted>
  <dcterms:created xsi:type="dcterms:W3CDTF">2012-02-09T10:45:57Z</dcterms:created>
  <dcterms:modified xsi:type="dcterms:W3CDTF">2024-06-07T08:55:22Z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914aa28-8067-4004-849a-93ab903c078e_Enabled">
    <vt:lpwstr>true</vt:lpwstr>
  </property>
  <property fmtid="{D5CDD505-2E9C-101B-9397-08002B2CF9AE}" pid="3" name="MSIP_Label_f914aa28-8067-4004-849a-93ab903c078e_SetDate">
    <vt:lpwstr>2023-02-01T09:50:33Z</vt:lpwstr>
  </property>
  <property fmtid="{D5CDD505-2E9C-101B-9397-08002B2CF9AE}" pid="4" name="MSIP_Label_f914aa28-8067-4004-849a-93ab903c078e_Method">
    <vt:lpwstr>Standard</vt:lpwstr>
  </property>
  <property fmtid="{D5CDD505-2E9C-101B-9397-08002B2CF9AE}" pid="5" name="MSIP_Label_f914aa28-8067-4004-849a-93ab903c078e_Name">
    <vt:lpwstr>f914aa28-8067-4004-849a-93ab903c078e</vt:lpwstr>
  </property>
  <property fmtid="{D5CDD505-2E9C-101B-9397-08002B2CF9AE}" pid="6" name="MSIP_Label_f914aa28-8067-4004-849a-93ab903c078e_SiteId">
    <vt:lpwstr>ae6e7baa-e1bf-4ef0-92a1-4eb28ec805c0</vt:lpwstr>
  </property>
  <property fmtid="{D5CDD505-2E9C-101B-9397-08002B2CF9AE}" pid="7" name="MSIP_Label_f914aa28-8067-4004-849a-93ab903c078e_ActionId">
    <vt:lpwstr>3e6e47a9-b5b0-4cc5-8ad6-365073ac6bcf</vt:lpwstr>
  </property>
  <property fmtid="{D5CDD505-2E9C-101B-9397-08002B2CF9AE}" pid="8" name="MSIP_Label_f914aa28-8067-4004-849a-93ab903c078e_ContentBits">
    <vt:lpwstr>0</vt:lpwstr>
  </property>
</Properties>
</file>